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1"/>
  </p:notesMasterIdLst>
  <p:sldIdLst>
    <p:sldId id="265" r:id="rId5"/>
    <p:sldId id="364" r:id="rId6"/>
    <p:sldId id="365" r:id="rId7"/>
    <p:sldId id="436" r:id="rId8"/>
    <p:sldId id="408" r:id="rId9"/>
    <p:sldId id="437" r:id="rId10"/>
    <p:sldId id="438" r:id="rId11"/>
    <p:sldId id="409" r:id="rId12"/>
    <p:sldId id="407" r:id="rId13"/>
    <p:sldId id="406" r:id="rId14"/>
    <p:sldId id="366" r:id="rId15"/>
    <p:sldId id="410" r:id="rId16"/>
    <p:sldId id="411" r:id="rId17"/>
    <p:sldId id="413" r:id="rId18"/>
    <p:sldId id="412" r:id="rId19"/>
    <p:sldId id="414" r:id="rId20"/>
    <p:sldId id="415" r:id="rId21"/>
    <p:sldId id="416" r:id="rId22"/>
    <p:sldId id="418" r:id="rId23"/>
    <p:sldId id="419" r:id="rId24"/>
    <p:sldId id="420" r:id="rId25"/>
    <p:sldId id="421" r:id="rId26"/>
    <p:sldId id="422" r:id="rId27"/>
    <p:sldId id="423" r:id="rId28"/>
    <p:sldId id="424" r:id="rId29"/>
    <p:sldId id="425" r:id="rId30"/>
    <p:sldId id="426" r:id="rId31"/>
    <p:sldId id="427" r:id="rId32"/>
    <p:sldId id="431" r:id="rId33"/>
    <p:sldId id="428" r:id="rId34"/>
    <p:sldId id="432" r:id="rId35"/>
    <p:sldId id="429" r:id="rId36"/>
    <p:sldId id="433" r:id="rId37"/>
    <p:sldId id="430" r:id="rId38"/>
    <p:sldId id="434" r:id="rId39"/>
    <p:sldId id="435" r:id="rId40"/>
  </p:sldIdLst>
  <p:sldSz cx="12192000" cy="6858000"/>
  <p:notesSz cx="6858000" cy="9144000"/>
  <p:defaultText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55DC"/>
    <a:srgbClr val="0D0D0F"/>
    <a:srgbClr val="7DA0EF"/>
    <a:srgbClr val="74BA43"/>
    <a:srgbClr val="F0F1F5"/>
    <a:srgbClr val="4764A8"/>
    <a:srgbClr val="FFFFFF"/>
    <a:srgbClr val="17383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EDB505-EADD-4CF5-8144-63838A391A92}" v="452" dt="2025-12-04T18:45:34.388"/>
  </p1510:revLst>
</p1510:revInfo>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0" d="100"/>
          <a:sy n="60" d="100"/>
        </p:scale>
        <p:origin x="204" y="132"/>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991BC4-9449-436F-BD4F-9617BF82A5B3}" type="datetimeFigureOut">
              <a:rPr lang="pt-BR" smtClean="0"/>
              <a:t>10/12/2025</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4BA61E-4923-4B51-A11B-3B835291C89A}" type="slidenum">
              <a:rPr lang="pt-BR" smtClean="0"/>
              <a:t>‹nº›</a:t>
            </a:fld>
            <a:endParaRPr lang="pt-BR"/>
          </a:p>
        </p:txBody>
      </p:sp>
    </p:spTree>
    <p:extLst>
      <p:ext uri="{BB962C8B-B14F-4D97-AF65-F5344CB8AC3E}">
        <p14:creationId xmlns:p14="http://schemas.microsoft.com/office/powerpoint/2010/main" val="451453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90ED2-8A0A-6E13-75AF-F337D9B89C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BR"/>
          </a:p>
        </p:txBody>
      </p:sp>
      <p:sp>
        <p:nvSpPr>
          <p:cNvPr id="3" name="Subtitle 2">
            <a:extLst>
              <a:ext uri="{FF2B5EF4-FFF2-40B4-BE49-F238E27FC236}">
                <a16:creationId xmlns:a16="http://schemas.microsoft.com/office/drawing/2014/main" id="{8D2AAD8D-812D-9C0D-9068-3770B74CB0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BR"/>
          </a:p>
        </p:txBody>
      </p:sp>
      <p:sp>
        <p:nvSpPr>
          <p:cNvPr id="4" name="Date Placeholder 3">
            <a:extLst>
              <a:ext uri="{FF2B5EF4-FFF2-40B4-BE49-F238E27FC236}">
                <a16:creationId xmlns:a16="http://schemas.microsoft.com/office/drawing/2014/main" id="{0126C543-0811-8948-3CFF-709C6C18EB9D}"/>
              </a:ext>
            </a:extLst>
          </p:cNvPr>
          <p:cNvSpPr>
            <a:spLocks noGrp="1"/>
          </p:cNvSpPr>
          <p:nvPr>
            <p:ph type="dt" sz="half" idx="10"/>
          </p:nvPr>
        </p:nvSpPr>
        <p:spPr/>
        <p:txBody>
          <a:bodyPr/>
          <a:lstStyle/>
          <a:p>
            <a:fld id="{52048280-DEC5-6740-B170-5C849DC1A91D}" type="datetimeFigureOut">
              <a:rPr lang="en-BR" smtClean="0"/>
              <a:t>12/10/2025</a:t>
            </a:fld>
            <a:endParaRPr lang="en-BR"/>
          </a:p>
        </p:txBody>
      </p:sp>
      <p:sp>
        <p:nvSpPr>
          <p:cNvPr id="5" name="Footer Placeholder 4">
            <a:extLst>
              <a:ext uri="{FF2B5EF4-FFF2-40B4-BE49-F238E27FC236}">
                <a16:creationId xmlns:a16="http://schemas.microsoft.com/office/drawing/2014/main" id="{2DDEF88A-7D44-D892-1C2E-0AB2ECAB7751}"/>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F0F59EAF-8F4A-451C-0F33-804AD4CDC7E8}"/>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11" name="Imagem 10" descr="Uma imagem contendo Texto&#10;&#10;O conteúdo gerado por IA pode estar incorreto.">
            <a:extLst>
              <a:ext uri="{FF2B5EF4-FFF2-40B4-BE49-F238E27FC236}">
                <a16:creationId xmlns:a16="http://schemas.microsoft.com/office/drawing/2014/main" id="{08228982-976A-E224-AE0E-56DF94D1F90A}"/>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2" name="Imagem 11" descr="Uma imagem contendo Texto&#10;&#10;O conteúdo gerado por IA pode estar incorreto.">
            <a:extLst>
              <a:ext uri="{FF2B5EF4-FFF2-40B4-BE49-F238E27FC236}">
                <a16:creationId xmlns:a16="http://schemas.microsoft.com/office/drawing/2014/main" id="{4B37F5B7-E427-636B-B92D-6FBDBC840CAC}"/>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3" name="Imagem 12" descr="Uma imagem contendo Texto&#10;&#10;O conteúdo gerado por IA pode estar incorreto.">
            <a:extLst>
              <a:ext uri="{FF2B5EF4-FFF2-40B4-BE49-F238E27FC236}">
                <a16:creationId xmlns:a16="http://schemas.microsoft.com/office/drawing/2014/main" id="{498FC5D5-7E7E-232A-56CF-7BF680C919A0}"/>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2999750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477EC-B27C-CC22-F218-62E1F3560E54}"/>
              </a:ext>
            </a:extLst>
          </p:cNvPr>
          <p:cNvSpPr>
            <a:spLocks noGrp="1"/>
          </p:cNvSpPr>
          <p:nvPr>
            <p:ph type="title"/>
          </p:nvPr>
        </p:nvSpPr>
        <p:spPr/>
        <p:txBody>
          <a:bodyPr/>
          <a:lstStyle/>
          <a:p>
            <a:r>
              <a:rPr lang="en-US"/>
              <a:t>Click to edit Master title style</a:t>
            </a:r>
            <a:endParaRPr lang="en-BR"/>
          </a:p>
        </p:txBody>
      </p:sp>
      <p:sp>
        <p:nvSpPr>
          <p:cNvPr id="3" name="Vertical Text Placeholder 2">
            <a:extLst>
              <a:ext uri="{FF2B5EF4-FFF2-40B4-BE49-F238E27FC236}">
                <a16:creationId xmlns:a16="http://schemas.microsoft.com/office/drawing/2014/main" id="{0C3AD246-5BF0-F7AB-2932-194E3C640B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86F80D61-F3E7-81C3-CFB4-CDE8DCB39934}"/>
              </a:ext>
            </a:extLst>
          </p:cNvPr>
          <p:cNvSpPr>
            <a:spLocks noGrp="1"/>
          </p:cNvSpPr>
          <p:nvPr>
            <p:ph type="dt" sz="half" idx="10"/>
          </p:nvPr>
        </p:nvSpPr>
        <p:spPr/>
        <p:txBody>
          <a:bodyPr/>
          <a:lstStyle/>
          <a:p>
            <a:fld id="{52048280-DEC5-6740-B170-5C849DC1A91D}" type="datetimeFigureOut">
              <a:rPr lang="en-BR" smtClean="0"/>
              <a:t>12/10/2025</a:t>
            </a:fld>
            <a:endParaRPr lang="en-BR"/>
          </a:p>
        </p:txBody>
      </p:sp>
      <p:sp>
        <p:nvSpPr>
          <p:cNvPr id="5" name="Footer Placeholder 4">
            <a:extLst>
              <a:ext uri="{FF2B5EF4-FFF2-40B4-BE49-F238E27FC236}">
                <a16:creationId xmlns:a16="http://schemas.microsoft.com/office/drawing/2014/main" id="{A63C317A-96D7-706C-7A80-DB8BA3E54F8F}"/>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36A2A25A-E4A8-C2FB-2DF1-E9A8A8D3BA4F}"/>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7" name="Picture 6" descr="A logo with green and black text&#10;&#10;Description automatically generated">
            <a:extLst>
              <a:ext uri="{FF2B5EF4-FFF2-40B4-BE49-F238E27FC236}">
                <a16:creationId xmlns:a16="http://schemas.microsoft.com/office/drawing/2014/main" id="{159A19D1-1E2E-3CA1-74E1-9B0E70E1DDB2}"/>
              </a:ext>
            </a:extLst>
          </p:cNvPr>
          <p:cNvPicPr>
            <a:picLocks noChangeAspect="1"/>
          </p:cNvPicPr>
          <p:nvPr userDrawn="1"/>
        </p:nvPicPr>
        <p:blipFill>
          <a:blip r:embed="rId2"/>
          <a:stretch>
            <a:fillRect/>
          </a:stretch>
        </p:blipFill>
        <p:spPr>
          <a:xfrm>
            <a:off x="11182864" y="185352"/>
            <a:ext cx="810265" cy="785526"/>
          </a:xfrm>
          <a:prstGeom prst="rect">
            <a:avLst/>
          </a:prstGeom>
        </p:spPr>
      </p:pic>
      <p:pic>
        <p:nvPicPr>
          <p:cNvPr id="8" name="Picture 4">
            <a:extLst>
              <a:ext uri="{FF2B5EF4-FFF2-40B4-BE49-F238E27FC236}">
                <a16:creationId xmlns:a16="http://schemas.microsoft.com/office/drawing/2014/main" id="{8A636BC5-83EE-6FD9-35E5-43C7D87DC3F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517066" y="6484985"/>
            <a:ext cx="3578610" cy="373015"/>
          </a:xfrm>
          <a:prstGeom prst="rect">
            <a:avLst/>
          </a:prstGeom>
        </p:spPr>
      </p:pic>
      <p:sp>
        <p:nvSpPr>
          <p:cNvPr id="9" name="Fluxograma: Processo Alternativo 13">
            <a:extLst>
              <a:ext uri="{FF2B5EF4-FFF2-40B4-BE49-F238E27FC236}">
                <a16:creationId xmlns:a16="http://schemas.microsoft.com/office/drawing/2014/main" id="{9C5386BC-C7AE-A9D4-2BC6-3B49E55CE3FE}"/>
              </a:ext>
            </a:extLst>
          </p:cNvPr>
          <p:cNvSpPr/>
          <p:nvPr userDrawn="1"/>
        </p:nvSpPr>
        <p:spPr>
          <a:xfrm>
            <a:off x="268109" y="598682"/>
            <a:ext cx="1151828" cy="117311"/>
          </a:xfrm>
          <a:prstGeom prst="flowChartAlternateProcess">
            <a:avLst/>
          </a:prstGeom>
          <a:gradFill>
            <a:gsLst>
              <a:gs pos="0">
                <a:srgbClr val="92D050"/>
              </a:gs>
              <a:gs pos="0">
                <a:srgbClr val="92D050"/>
              </a:gs>
              <a:gs pos="100000">
                <a:srgbClr val="20AC7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 name="Picture 6" descr="A green line art of a robot arm and a virtual reality headset&#10;&#10;Description automatically generated">
            <a:extLst>
              <a:ext uri="{FF2B5EF4-FFF2-40B4-BE49-F238E27FC236}">
                <a16:creationId xmlns:a16="http://schemas.microsoft.com/office/drawing/2014/main" id="{A5FE4CF8-76FA-59A2-5FDB-5B33E140357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666704"/>
            <a:ext cx="4566634" cy="1191296"/>
          </a:xfrm>
          <a:prstGeom prst="rect">
            <a:avLst/>
          </a:prstGeom>
        </p:spPr>
      </p:pic>
    </p:spTree>
    <p:extLst>
      <p:ext uri="{BB962C8B-B14F-4D97-AF65-F5344CB8AC3E}">
        <p14:creationId xmlns:p14="http://schemas.microsoft.com/office/powerpoint/2010/main" val="213602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1DA4F84-A1D4-08BC-BD4F-48EA57404AB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BR"/>
          </a:p>
        </p:txBody>
      </p:sp>
      <p:sp>
        <p:nvSpPr>
          <p:cNvPr id="3" name="Vertical Text Placeholder 2">
            <a:extLst>
              <a:ext uri="{FF2B5EF4-FFF2-40B4-BE49-F238E27FC236}">
                <a16:creationId xmlns:a16="http://schemas.microsoft.com/office/drawing/2014/main" id="{07AFE439-25FD-A81F-1E96-835329B951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B69A1AF7-5362-F783-E053-BA637AE5D966}"/>
              </a:ext>
            </a:extLst>
          </p:cNvPr>
          <p:cNvSpPr>
            <a:spLocks noGrp="1"/>
          </p:cNvSpPr>
          <p:nvPr>
            <p:ph type="dt" sz="half" idx="10"/>
          </p:nvPr>
        </p:nvSpPr>
        <p:spPr/>
        <p:txBody>
          <a:bodyPr/>
          <a:lstStyle/>
          <a:p>
            <a:fld id="{52048280-DEC5-6740-B170-5C849DC1A91D}" type="datetimeFigureOut">
              <a:rPr lang="en-BR" smtClean="0"/>
              <a:t>12/10/2025</a:t>
            </a:fld>
            <a:endParaRPr lang="en-BR"/>
          </a:p>
        </p:txBody>
      </p:sp>
      <p:sp>
        <p:nvSpPr>
          <p:cNvPr id="5" name="Footer Placeholder 4">
            <a:extLst>
              <a:ext uri="{FF2B5EF4-FFF2-40B4-BE49-F238E27FC236}">
                <a16:creationId xmlns:a16="http://schemas.microsoft.com/office/drawing/2014/main" id="{AC81EFDF-BCED-5099-3313-FE4E88E859E0}"/>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A1174B98-72A8-58C3-6C18-A817C04B72DB}"/>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7" name="Picture 6" descr="A logo with green and black text&#10;&#10;Description automatically generated">
            <a:extLst>
              <a:ext uri="{FF2B5EF4-FFF2-40B4-BE49-F238E27FC236}">
                <a16:creationId xmlns:a16="http://schemas.microsoft.com/office/drawing/2014/main" id="{D438BA00-DF55-2055-767E-A234A2B06E82}"/>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2676801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4CB62-9C11-142A-63BE-748D5B724B4D}"/>
              </a:ext>
            </a:extLst>
          </p:cNvPr>
          <p:cNvSpPr>
            <a:spLocks noGrp="1"/>
          </p:cNvSpPr>
          <p:nvPr>
            <p:ph type="title"/>
          </p:nvPr>
        </p:nvSpPr>
        <p:spPr/>
        <p:txBody>
          <a:bodyPr/>
          <a:lstStyle/>
          <a:p>
            <a:r>
              <a:rPr lang="en-US"/>
              <a:t>Click to edit Master title style</a:t>
            </a:r>
            <a:endParaRPr lang="en-BR"/>
          </a:p>
        </p:txBody>
      </p:sp>
      <p:sp>
        <p:nvSpPr>
          <p:cNvPr id="3" name="Content Placeholder 2">
            <a:extLst>
              <a:ext uri="{FF2B5EF4-FFF2-40B4-BE49-F238E27FC236}">
                <a16:creationId xmlns:a16="http://schemas.microsoft.com/office/drawing/2014/main" id="{E9E0B481-CF05-B5FD-11EA-27CD8A7D3C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CE18F77D-C1B4-23A2-330C-80942872FCCB}"/>
              </a:ext>
            </a:extLst>
          </p:cNvPr>
          <p:cNvSpPr>
            <a:spLocks noGrp="1"/>
          </p:cNvSpPr>
          <p:nvPr>
            <p:ph type="dt" sz="half" idx="10"/>
          </p:nvPr>
        </p:nvSpPr>
        <p:spPr/>
        <p:txBody>
          <a:bodyPr/>
          <a:lstStyle/>
          <a:p>
            <a:fld id="{52048280-DEC5-6740-B170-5C849DC1A91D}" type="datetimeFigureOut">
              <a:rPr lang="en-BR" smtClean="0"/>
              <a:t>12/10/2025</a:t>
            </a:fld>
            <a:endParaRPr lang="en-BR"/>
          </a:p>
        </p:txBody>
      </p:sp>
      <p:sp>
        <p:nvSpPr>
          <p:cNvPr id="5" name="Footer Placeholder 4">
            <a:extLst>
              <a:ext uri="{FF2B5EF4-FFF2-40B4-BE49-F238E27FC236}">
                <a16:creationId xmlns:a16="http://schemas.microsoft.com/office/drawing/2014/main" id="{F33AC103-A133-35A4-B209-8C9634E68023}"/>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98D93AF1-0BEA-199C-69E2-BB191A6A3D49}"/>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11" name="Imagem 10" descr="Uma imagem contendo Texto&#10;&#10;O conteúdo gerado por IA pode estar incorreto.">
            <a:extLst>
              <a:ext uri="{FF2B5EF4-FFF2-40B4-BE49-F238E27FC236}">
                <a16:creationId xmlns:a16="http://schemas.microsoft.com/office/drawing/2014/main" id="{EE3E31EB-E3B8-A273-0E01-FF4761789AE5}"/>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2" name="Imagem 11" descr="Uma imagem contendo Texto&#10;&#10;O conteúdo gerado por IA pode estar incorreto.">
            <a:extLst>
              <a:ext uri="{FF2B5EF4-FFF2-40B4-BE49-F238E27FC236}">
                <a16:creationId xmlns:a16="http://schemas.microsoft.com/office/drawing/2014/main" id="{88E7F819-6743-16FE-2E49-1BBF259A2998}"/>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3" name="Imagem 12" descr="Uma imagem contendo Texto&#10;&#10;O conteúdo gerado por IA pode estar incorreto.">
            <a:extLst>
              <a:ext uri="{FF2B5EF4-FFF2-40B4-BE49-F238E27FC236}">
                <a16:creationId xmlns:a16="http://schemas.microsoft.com/office/drawing/2014/main" id="{23383125-5D99-792F-2CBD-6B4A020B616F}"/>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26432876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19AF2-EBB4-6F27-33D2-243BE561D1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BR"/>
          </a:p>
        </p:txBody>
      </p:sp>
      <p:sp>
        <p:nvSpPr>
          <p:cNvPr id="3" name="Text Placeholder 2">
            <a:extLst>
              <a:ext uri="{FF2B5EF4-FFF2-40B4-BE49-F238E27FC236}">
                <a16:creationId xmlns:a16="http://schemas.microsoft.com/office/drawing/2014/main" id="{2BB0F59C-852E-FE5F-3E75-628E5C84784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D23CAB-FA27-ED3A-1A63-F1991E9B15CA}"/>
              </a:ext>
            </a:extLst>
          </p:cNvPr>
          <p:cNvSpPr>
            <a:spLocks noGrp="1"/>
          </p:cNvSpPr>
          <p:nvPr>
            <p:ph type="dt" sz="half" idx="10"/>
          </p:nvPr>
        </p:nvSpPr>
        <p:spPr/>
        <p:txBody>
          <a:bodyPr/>
          <a:lstStyle/>
          <a:p>
            <a:fld id="{52048280-DEC5-6740-B170-5C849DC1A91D}" type="datetimeFigureOut">
              <a:rPr lang="en-BR" smtClean="0"/>
              <a:t>12/10/2025</a:t>
            </a:fld>
            <a:endParaRPr lang="en-BR"/>
          </a:p>
        </p:txBody>
      </p:sp>
      <p:sp>
        <p:nvSpPr>
          <p:cNvPr id="5" name="Footer Placeholder 4">
            <a:extLst>
              <a:ext uri="{FF2B5EF4-FFF2-40B4-BE49-F238E27FC236}">
                <a16:creationId xmlns:a16="http://schemas.microsoft.com/office/drawing/2014/main" id="{47898156-6705-2254-BF25-7E235337ECC4}"/>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03D8695E-243E-B974-E831-C68F750B7829}"/>
              </a:ext>
            </a:extLst>
          </p:cNvPr>
          <p:cNvSpPr>
            <a:spLocks noGrp="1"/>
          </p:cNvSpPr>
          <p:nvPr>
            <p:ph type="sldNum" sz="quarter" idx="12"/>
          </p:nvPr>
        </p:nvSpPr>
        <p:spPr/>
        <p:txBody>
          <a:bodyPr/>
          <a:lstStyle/>
          <a:p>
            <a:fld id="{1355217A-BCB2-1846-9468-83CC719C2930}" type="slidenum">
              <a:rPr lang="en-BR" smtClean="0"/>
              <a:t>‹nº›</a:t>
            </a:fld>
            <a:endParaRPr lang="en-BR"/>
          </a:p>
        </p:txBody>
      </p:sp>
      <p:sp>
        <p:nvSpPr>
          <p:cNvPr id="7" name="Rectangle 6">
            <a:extLst>
              <a:ext uri="{FF2B5EF4-FFF2-40B4-BE49-F238E27FC236}">
                <a16:creationId xmlns:a16="http://schemas.microsoft.com/office/drawing/2014/main" id="{87DCC5F2-A385-E062-0F98-BB358A4E890D}"/>
              </a:ext>
            </a:extLst>
          </p:cNvPr>
          <p:cNvSpPr/>
          <p:nvPr userDrawn="1"/>
        </p:nvSpPr>
        <p:spPr>
          <a:xfrm>
            <a:off x="0" y="0"/>
            <a:ext cx="12192000" cy="6858000"/>
          </a:xfrm>
          <a:prstGeom prst="rect">
            <a:avLst/>
          </a:prstGeom>
          <a:solidFill>
            <a:srgbClr val="17383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pic>
        <p:nvPicPr>
          <p:cNvPr id="11" name="Picture 10" descr="A green and white logo&#10;&#10;Description automatically generated">
            <a:extLst>
              <a:ext uri="{FF2B5EF4-FFF2-40B4-BE49-F238E27FC236}">
                <a16:creationId xmlns:a16="http://schemas.microsoft.com/office/drawing/2014/main" id="{402A0284-2CD8-F596-1CCD-4B8F2E58EDCA}"/>
              </a:ext>
            </a:extLst>
          </p:cNvPr>
          <p:cNvPicPr>
            <a:picLocks noChangeAspect="1"/>
          </p:cNvPicPr>
          <p:nvPr userDrawn="1"/>
        </p:nvPicPr>
        <p:blipFill>
          <a:blip r:embed="rId2"/>
          <a:stretch>
            <a:fillRect/>
          </a:stretch>
        </p:blipFill>
        <p:spPr>
          <a:xfrm>
            <a:off x="11271250" y="136525"/>
            <a:ext cx="768350" cy="768350"/>
          </a:xfrm>
          <a:prstGeom prst="rect">
            <a:avLst/>
          </a:prstGeom>
        </p:spPr>
      </p:pic>
    </p:spTree>
    <p:extLst>
      <p:ext uri="{BB962C8B-B14F-4D97-AF65-F5344CB8AC3E}">
        <p14:creationId xmlns:p14="http://schemas.microsoft.com/office/powerpoint/2010/main" val="4069396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12AA1-2081-29C2-1EDE-C412FB332ED3}"/>
              </a:ext>
            </a:extLst>
          </p:cNvPr>
          <p:cNvSpPr>
            <a:spLocks noGrp="1"/>
          </p:cNvSpPr>
          <p:nvPr>
            <p:ph type="title"/>
          </p:nvPr>
        </p:nvSpPr>
        <p:spPr/>
        <p:txBody>
          <a:bodyPr/>
          <a:lstStyle/>
          <a:p>
            <a:r>
              <a:rPr lang="en-US"/>
              <a:t>Click to edit Master title style</a:t>
            </a:r>
            <a:endParaRPr lang="en-BR"/>
          </a:p>
        </p:txBody>
      </p:sp>
      <p:sp>
        <p:nvSpPr>
          <p:cNvPr id="3" name="Content Placeholder 2">
            <a:extLst>
              <a:ext uri="{FF2B5EF4-FFF2-40B4-BE49-F238E27FC236}">
                <a16:creationId xmlns:a16="http://schemas.microsoft.com/office/drawing/2014/main" id="{06D9F689-4539-9413-86E9-F31CC889838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Content Placeholder 3">
            <a:extLst>
              <a:ext uri="{FF2B5EF4-FFF2-40B4-BE49-F238E27FC236}">
                <a16:creationId xmlns:a16="http://schemas.microsoft.com/office/drawing/2014/main" id="{EBF8E353-F389-C3D4-6B28-F29F6E7B6E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5" name="Date Placeholder 4">
            <a:extLst>
              <a:ext uri="{FF2B5EF4-FFF2-40B4-BE49-F238E27FC236}">
                <a16:creationId xmlns:a16="http://schemas.microsoft.com/office/drawing/2014/main" id="{BDFD596C-29E6-F9A0-AD79-E0DEFB7EC3A4}"/>
              </a:ext>
            </a:extLst>
          </p:cNvPr>
          <p:cNvSpPr>
            <a:spLocks noGrp="1"/>
          </p:cNvSpPr>
          <p:nvPr>
            <p:ph type="dt" sz="half" idx="10"/>
          </p:nvPr>
        </p:nvSpPr>
        <p:spPr/>
        <p:txBody>
          <a:bodyPr/>
          <a:lstStyle/>
          <a:p>
            <a:fld id="{52048280-DEC5-6740-B170-5C849DC1A91D}" type="datetimeFigureOut">
              <a:rPr lang="en-BR" smtClean="0"/>
              <a:t>12/10/2025</a:t>
            </a:fld>
            <a:endParaRPr lang="en-BR"/>
          </a:p>
        </p:txBody>
      </p:sp>
      <p:sp>
        <p:nvSpPr>
          <p:cNvPr id="6" name="Footer Placeholder 5">
            <a:extLst>
              <a:ext uri="{FF2B5EF4-FFF2-40B4-BE49-F238E27FC236}">
                <a16:creationId xmlns:a16="http://schemas.microsoft.com/office/drawing/2014/main" id="{DD64FACA-9F60-C825-6204-0A54732A7C9C}"/>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0C3500CA-2B67-3A23-A10B-1AEA9DA5F381}"/>
              </a:ext>
            </a:extLst>
          </p:cNvPr>
          <p:cNvSpPr>
            <a:spLocks noGrp="1"/>
          </p:cNvSpPr>
          <p:nvPr>
            <p:ph type="sldNum" sz="quarter" idx="12"/>
          </p:nvPr>
        </p:nvSpPr>
        <p:spPr/>
        <p:txBody>
          <a:bodyPr/>
          <a:lstStyle/>
          <a:p>
            <a:fld id="{1355217A-BCB2-1846-9468-83CC719C2930}" type="slidenum">
              <a:rPr lang="en-BR" smtClean="0"/>
              <a:t>‹nº›</a:t>
            </a:fld>
            <a:endParaRPr lang="en-BR"/>
          </a:p>
        </p:txBody>
      </p:sp>
      <p:sp>
        <p:nvSpPr>
          <p:cNvPr id="8" name="Rectangle 7">
            <a:extLst>
              <a:ext uri="{FF2B5EF4-FFF2-40B4-BE49-F238E27FC236}">
                <a16:creationId xmlns:a16="http://schemas.microsoft.com/office/drawing/2014/main" id="{261D3DDB-5F8C-120C-D4D0-1E726178E526}"/>
              </a:ext>
            </a:extLst>
          </p:cNvPr>
          <p:cNvSpPr/>
          <p:nvPr userDrawn="1"/>
        </p:nvSpPr>
        <p:spPr>
          <a:xfrm>
            <a:off x="0" y="0"/>
            <a:ext cx="12192000" cy="6858000"/>
          </a:xfrm>
          <a:prstGeom prst="rect">
            <a:avLst/>
          </a:prstGeom>
          <a:solidFill>
            <a:srgbClr val="74BA4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pic>
        <p:nvPicPr>
          <p:cNvPr id="11" name="Picture 10" descr="A green and white logo&#10;&#10;Description automatically generated">
            <a:extLst>
              <a:ext uri="{FF2B5EF4-FFF2-40B4-BE49-F238E27FC236}">
                <a16:creationId xmlns:a16="http://schemas.microsoft.com/office/drawing/2014/main" id="{E9E5D0C1-CCA5-4EF1-3E2B-1132647AA721}"/>
              </a:ext>
            </a:extLst>
          </p:cNvPr>
          <p:cNvPicPr>
            <a:picLocks noChangeAspect="1"/>
          </p:cNvPicPr>
          <p:nvPr userDrawn="1"/>
        </p:nvPicPr>
        <p:blipFill>
          <a:blip r:embed="rId2">
            <a:biLevel thresh="25000"/>
          </a:blip>
          <a:stretch>
            <a:fillRect/>
          </a:stretch>
        </p:blipFill>
        <p:spPr>
          <a:xfrm>
            <a:off x="11254408" y="185738"/>
            <a:ext cx="824948" cy="824948"/>
          </a:xfrm>
          <a:prstGeom prst="rect">
            <a:avLst/>
          </a:prstGeom>
        </p:spPr>
      </p:pic>
    </p:spTree>
    <p:extLst>
      <p:ext uri="{BB962C8B-B14F-4D97-AF65-F5344CB8AC3E}">
        <p14:creationId xmlns:p14="http://schemas.microsoft.com/office/powerpoint/2010/main" val="451998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725B7-57FB-161B-E823-16E12A754C44}"/>
              </a:ext>
            </a:extLst>
          </p:cNvPr>
          <p:cNvSpPr>
            <a:spLocks noGrp="1"/>
          </p:cNvSpPr>
          <p:nvPr>
            <p:ph type="title"/>
          </p:nvPr>
        </p:nvSpPr>
        <p:spPr>
          <a:xfrm>
            <a:off x="839788" y="365125"/>
            <a:ext cx="10515600" cy="1325563"/>
          </a:xfrm>
        </p:spPr>
        <p:txBody>
          <a:bodyPr/>
          <a:lstStyle/>
          <a:p>
            <a:r>
              <a:rPr lang="en-US"/>
              <a:t>Click to edit Master title style</a:t>
            </a:r>
            <a:endParaRPr lang="en-BR"/>
          </a:p>
        </p:txBody>
      </p:sp>
      <p:sp>
        <p:nvSpPr>
          <p:cNvPr id="3" name="Text Placeholder 2">
            <a:extLst>
              <a:ext uri="{FF2B5EF4-FFF2-40B4-BE49-F238E27FC236}">
                <a16:creationId xmlns:a16="http://schemas.microsoft.com/office/drawing/2014/main" id="{BF17CDF3-CCC0-A3CF-591F-A15E2A118D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7E0CC9-ABEB-8408-D2FF-61192B7FED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5" name="Text Placeholder 4">
            <a:extLst>
              <a:ext uri="{FF2B5EF4-FFF2-40B4-BE49-F238E27FC236}">
                <a16:creationId xmlns:a16="http://schemas.microsoft.com/office/drawing/2014/main" id="{8F431019-14E2-95EE-E97B-D328EE6778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99E1CA-A32F-8146-B1E4-C91D040004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7" name="Date Placeholder 6">
            <a:extLst>
              <a:ext uri="{FF2B5EF4-FFF2-40B4-BE49-F238E27FC236}">
                <a16:creationId xmlns:a16="http://schemas.microsoft.com/office/drawing/2014/main" id="{EB8A7C4B-3569-FBB7-701D-74D934082DB4}"/>
              </a:ext>
            </a:extLst>
          </p:cNvPr>
          <p:cNvSpPr>
            <a:spLocks noGrp="1"/>
          </p:cNvSpPr>
          <p:nvPr>
            <p:ph type="dt" sz="half" idx="10"/>
          </p:nvPr>
        </p:nvSpPr>
        <p:spPr/>
        <p:txBody>
          <a:bodyPr/>
          <a:lstStyle/>
          <a:p>
            <a:fld id="{52048280-DEC5-6740-B170-5C849DC1A91D}" type="datetimeFigureOut">
              <a:rPr lang="en-BR" smtClean="0"/>
              <a:t>12/10/2025</a:t>
            </a:fld>
            <a:endParaRPr lang="en-BR"/>
          </a:p>
        </p:txBody>
      </p:sp>
      <p:sp>
        <p:nvSpPr>
          <p:cNvPr id="8" name="Footer Placeholder 7">
            <a:extLst>
              <a:ext uri="{FF2B5EF4-FFF2-40B4-BE49-F238E27FC236}">
                <a16:creationId xmlns:a16="http://schemas.microsoft.com/office/drawing/2014/main" id="{3D8FFC3F-986C-2D3F-66E5-32F7AD2B7889}"/>
              </a:ext>
            </a:extLst>
          </p:cNvPr>
          <p:cNvSpPr>
            <a:spLocks noGrp="1"/>
          </p:cNvSpPr>
          <p:nvPr>
            <p:ph type="ftr" sz="quarter" idx="11"/>
          </p:nvPr>
        </p:nvSpPr>
        <p:spPr/>
        <p:txBody>
          <a:bodyPr/>
          <a:lstStyle/>
          <a:p>
            <a:endParaRPr lang="en-BR"/>
          </a:p>
        </p:txBody>
      </p:sp>
      <p:sp>
        <p:nvSpPr>
          <p:cNvPr id="9" name="Slide Number Placeholder 8">
            <a:extLst>
              <a:ext uri="{FF2B5EF4-FFF2-40B4-BE49-F238E27FC236}">
                <a16:creationId xmlns:a16="http://schemas.microsoft.com/office/drawing/2014/main" id="{930B6E73-B223-B8A2-632A-2C961D8671E4}"/>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10" name="Picture 9" descr="A logo with green and black text&#10;&#10;Description automatically generated">
            <a:extLst>
              <a:ext uri="{FF2B5EF4-FFF2-40B4-BE49-F238E27FC236}">
                <a16:creationId xmlns:a16="http://schemas.microsoft.com/office/drawing/2014/main" id="{C5EB5D3D-BE85-36B7-70E6-DF9481D03145}"/>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1406600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50468-FEA9-9FFD-CE5F-6F4B9D9F3EE0}"/>
              </a:ext>
            </a:extLst>
          </p:cNvPr>
          <p:cNvSpPr>
            <a:spLocks noGrp="1"/>
          </p:cNvSpPr>
          <p:nvPr>
            <p:ph type="title"/>
          </p:nvPr>
        </p:nvSpPr>
        <p:spPr/>
        <p:txBody>
          <a:bodyPr/>
          <a:lstStyle/>
          <a:p>
            <a:r>
              <a:rPr lang="en-US"/>
              <a:t>Click to edit Master title style</a:t>
            </a:r>
            <a:endParaRPr lang="en-BR"/>
          </a:p>
        </p:txBody>
      </p:sp>
      <p:sp>
        <p:nvSpPr>
          <p:cNvPr id="3" name="Date Placeholder 2">
            <a:extLst>
              <a:ext uri="{FF2B5EF4-FFF2-40B4-BE49-F238E27FC236}">
                <a16:creationId xmlns:a16="http://schemas.microsoft.com/office/drawing/2014/main" id="{DFA8E351-C595-E464-9F3B-6084A28DC557}"/>
              </a:ext>
            </a:extLst>
          </p:cNvPr>
          <p:cNvSpPr>
            <a:spLocks noGrp="1"/>
          </p:cNvSpPr>
          <p:nvPr>
            <p:ph type="dt" sz="half" idx="10"/>
          </p:nvPr>
        </p:nvSpPr>
        <p:spPr/>
        <p:txBody>
          <a:bodyPr/>
          <a:lstStyle/>
          <a:p>
            <a:fld id="{52048280-DEC5-6740-B170-5C849DC1A91D}" type="datetimeFigureOut">
              <a:rPr lang="en-BR" smtClean="0"/>
              <a:t>12/10/2025</a:t>
            </a:fld>
            <a:endParaRPr lang="en-BR"/>
          </a:p>
        </p:txBody>
      </p:sp>
      <p:sp>
        <p:nvSpPr>
          <p:cNvPr id="4" name="Footer Placeholder 3">
            <a:extLst>
              <a:ext uri="{FF2B5EF4-FFF2-40B4-BE49-F238E27FC236}">
                <a16:creationId xmlns:a16="http://schemas.microsoft.com/office/drawing/2014/main" id="{9D4A673E-2F99-CEE3-2442-99389EBA524F}"/>
              </a:ext>
            </a:extLst>
          </p:cNvPr>
          <p:cNvSpPr>
            <a:spLocks noGrp="1"/>
          </p:cNvSpPr>
          <p:nvPr>
            <p:ph type="ftr" sz="quarter" idx="11"/>
          </p:nvPr>
        </p:nvSpPr>
        <p:spPr/>
        <p:txBody>
          <a:bodyPr/>
          <a:lstStyle/>
          <a:p>
            <a:endParaRPr lang="en-BR"/>
          </a:p>
        </p:txBody>
      </p:sp>
      <p:sp>
        <p:nvSpPr>
          <p:cNvPr id="5" name="Slide Number Placeholder 4">
            <a:extLst>
              <a:ext uri="{FF2B5EF4-FFF2-40B4-BE49-F238E27FC236}">
                <a16:creationId xmlns:a16="http://schemas.microsoft.com/office/drawing/2014/main" id="{CD9F2469-0422-BB32-85DE-8228DB641949}"/>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6" name="Picture 5" descr="A logo with green and black text&#10;&#10;Description automatically generated">
            <a:extLst>
              <a:ext uri="{FF2B5EF4-FFF2-40B4-BE49-F238E27FC236}">
                <a16:creationId xmlns:a16="http://schemas.microsoft.com/office/drawing/2014/main" id="{C5150B15-5577-5E81-F088-230A91EC1ED5}"/>
              </a:ext>
            </a:extLst>
          </p:cNvPr>
          <p:cNvPicPr>
            <a:picLocks noChangeAspect="1"/>
          </p:cNvPicPr>
          <p:nvPr userDrawn="1"/>
        </p:nvPicPr>
        <p:blipFill>
          <a:blip r:embed="rId2"/>
          <a:stretch>
            <a:fillRect/>
          </a:stretch>
        </p:blipFill>
        <p:spPr>
          <a:xfrm>
            <a:off x="11182864" y="185352"/>
            <a:ext cx="810265" cy="785526"/>
          </a:xfrm>
          <a:prstGeom prst="rect">
            <a:avLst/>
          </a:prstGeom>
        </p:spPr>
      </p:pic>
      <p:pic>
        <p:nvPicPr>
          <p:cNvPr id="7" name="Picture 4">
            <a:extLst>
              <a:ext uri="{FF2B5EF4-FFF2-40B4-BE49-F238E27FC236}">
                <a16:creationId xmlns:a16="http://schemas.microsoft.com/office/drawing/2014/main" id="{389EA8A4-08B5-5BAA-9AC5-6127B958D40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517066" y="6484985"/>
            <a:ext cx="3578610" cy="373015"/>
          </a:xfrm>
          <a:prstGeom prst="rect">
            <a:avLst/>
          </a:prstGeom>
        </p:spPr>
      </p:pic>
      <p:sp>
        <p:nvSpPr>
          <p:cNvPr id="8" name="Fluxograma: Processo Alternativo 13">
            <a:extLst>
              <a:ext uri="{FF2B5EF4-FFF2-40B4-BE49-F238E27FC236}">
                <a16:creationId xmlns:a16="http://schemas.microsoft.com/office/drawing/2014/main" id="{B378BB90-2A3E-E781-2353-A14263E84977}"/>
              </a:ext>
            </a:extLst>
          </p:cNvPr>
          <p:cNvSpPr/>
          <p:nvPr userDrawn="1"/>
        </p:nvSpPr>
        <p:spPr>
          <a:xfrm>
            <a:off x="268109" y="598682"/>
            <a:ext cx="1151828" cy="117311"/>
          </a:xfrm>
          <a:prstGeom prst="flowChartAlternateProcess">
            <a:avLst/>
          </a:prstGeom>
          <a:gradFill>
            <a:gsLst>
              <a:gs pos="0">
                <a:srgbClr val="92D050"/>
              </a:gs>
              <a:gs pos="0">
                <a:srgbClr val="92D050"/>
              </a:gs>
              <a:gs pos="100000">
                <a:srgbClr val="20AC7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9" name="Picture 6" descr="A green line art of a robot arm and a virtual reality headset&#10;&#10;Description automatically generated">
            <a:extLst>
              <a:ext uri="{FF2B5EF4-FFF2-40B4-BE49-F238E27FC236}">
                <a16:creationId xmlns:a16="http://schemas.microsoft.com/office/drawing/2014/main" id="{0FB5A492-07D6-4A1E-78C8-D67ABCB3D71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666704"/>
            <a:ext cx="4566634" cy="1191296"/>
          </a:xfrm>
          <a:prstGeom prst="rect">
            <a:avLst/>
          </a:prstGeom>
        </p:spPr>
      </p:pic>
    </p:spTree>
    <p:extLst>
      <p:ext uri="{BB962C8B-B14F-4D97-AF65-F5344CB8AC3E}">
        <p14:creationId xmlns:p14="http://schemas.microsoft.com/office/powerpoint/2010/main" val="3319230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5DFE0C-C119-20E5-4358-ADE7ED87FFBD}"/>
              </a:ext>
            </a:extLst>
          </p:cNvPr>
          <p:cNvSpPr>
            <a:spLocks noGrp="1"/>
          </p:cNvSpPr>
          <p:nvPr>
            <p:ph type="dt" sz="half" idx="10"/>
          </p:nvPr>
        </p:nvSpPr>
        <p:spPr/>
        <p:txBody>
          <a:bodyPr/>
          <a:lstStyle/>
          <a:p>
            <a:fld id="{52048280-DEC5-6740-B170-5C849DC1A91D}" type="datetimeFigureOut">
              <a:rPr lang="en-BR" smtClean="0"/>
              <a:t>12/10/2025</a:t>
            </a:fld>
            <a:endParaRPr lang="en-BR"/>
          </a:p>
        </p:txBody>
      </p:sp>
      <p:sp>
        <p:nvSpPr>
          <p:cNvPr id="3" name="Footer Placeholder 2">
            <a:extLst>
              <a:ext uri="{FF2B5EF4-FFF2-40B4-BE49-F238E27FC236}">
                <a16:creationId xmlns:a16="http://schemas.microsoft.com/office/drawing/2014/main" id="{35A2E6BD-D841-2B9F-4A5D-52EC43A1BB58}"/>
              </a:ext>
            </a:extLst>
          </p:cNvPr>
          <p:cNvSpPr>
            <a:spLocks noGrp="1"/>
          </p:cNvSpPr>
          <p:nvPr>
            <p:ph type="ftr" sz="quarter" idx="11"/>
          </p:nvPr>
        </p:nvSpPr>
        <p:spPr/>
        <p:txBody>
          <a:bodyPr/>
          <a:lstStyle/>
          <a:p>
            <a:endParaRPr lang="en-BR"/>
          </a:p>
        </p:txBody>
      </p:sp>
      <p:sp>
        <p:nvSpPr>
          <p:cNvPr id="4" name="Slide Number Placeholder 3">
            <a:extLst>
              <a:ext uri="{FF2B5EF4-FFF2-40B4-BE49-F238E27FC236}">
                <a16:creationId xmlns:a16="http://schemas.microsoft.com/office/drawing/2014/main" id="{D52820BB-0C86-0875-75BE-249EA44341D3}"/>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9" name="Imagem 8" descr="Uma imagem contendo Texto&#10;&#10;O conteúdo gerado por IA pode estar incorreto.">
            <a:extLst>
              <a:ext uri="{FF2B5EF4-FFF2-40B4-BE49-F238E27FC236}">
                <a16:creationId xmlns:a16="http://schemas.microsoft.com/office/drawing/2014/main" id="{813C5FA5-2B8E-B3BD-5CDC-0BE18A207900}"/>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0" name="Imagem 9" descr="Uma imagem contendo Texto&#10;&#10;O conteúdo gerado por IA pode estar incorreto.">
            <a:extLst>
              <a:ext uri="{FF2B5EF4-FFF2-40B4-BE49-F238E27FC236}">
                <a16:creationId xmlns:a16="http://schemas.microsoft.com/office/drawing/2014/main" id="{5EFF583B-5F3A-8FBD-D103-73BF5C5FBFC5}"/>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1" name="Imagem 10" descr="Uma imagem contendo Texto&#10;&#10;O conteúdo gerado por IA pode estar incorreto.">
            <a:extLst>
              <a:ext uri="{FF2B5EF4-FFF2-40B4-BE49-F238E27FC236}">
                <a16:creationId xmlns:a16="http://schemas.microsoft.com/office/drawing/2014/main" id="{F68BFEBD-0BB9-1EA5-44A5-32320AC4CB9F}"/>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834386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E1936-C7D1-934C-D129-D13688492E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R"/>
          </a:p>
        </p:txBody>
      </p:sp>
      <p:sp>
        <p:nvSpPr>
          <p:cNvPr id="3" name="Content Placeholder 2">
            <a:extLst>
              <a:ext uri="{FF2B5EF4-FFF2-40B4-BE49-F238E27FC236}">
                <a16:creationId xmlns:a16="http://schemas.microsoft.com/office/drawing/2014/main" id="{D2D80970-75B6-8963-8E48-ED0DA1C087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Text Placeholder 3">
            <a:extLst>
              <a:ext uri="{FF2B5EF4-FFF2-40B4-BE49-F238E27FC236}">
                <a16:creationId xmlns:a16="http://schemas.microsoft.com/office/drawing/2014/main" id="{400B3292-9AF8-DA58-5042-DEE64C866E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56A4D6-1029-829B-1A5F-069DF14AFE8A}"/>
              </a:ext>
            </a:extLst>
          </p:cNvPr>
          <p:cNvSpPr>
            <a:spLocks noGrp="1"/>
          </p:cNvSpPr>
          <p:nvPr>
            <p:ph type="dt" sz="half" idx="10"/>
          </p:nvPr>
        </p:nvSpPr>
        <p:spPr/>
        <p:txBody>
          <a:bodyPr/>
          <a:lstStyle/>
          <a:p>
            <a:fld id="{52048280-DEC5-6740-B170-5C849DC1A91D}" type="datetimeFigureOut">
              <a:rPr lang="en-BR" smtClean="0"/>
              <a:t>12/10/2025</a:t>
            </a:fld>
            <a:endParaRPr lang="en-BR"/>
          </a:p>
        </p:txBody>
      </p:sp>
      <p:sp>
        <p:nvSpPr>
          <p:cNvPr id="6" name="Footer Placeholder 5">
            <a:extLst>
              <a:ext uri="{FF2B5EF4-FFF2-40B4-BE49-F238E27FC236}">
                <a16:creationId xmlns:a16="http://schemas.microsoft.com/office/drawing/2014/main" id="{2E0D1A05-E96B-38B5-FCF6-FFE0DA7B2368}"/>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EDFF15B4-7E2A-C01B-D4E1-75F0B7DA0ED2}"/>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8" name="Picture 7" descr="A logo with green and black text&#10;&#10;Description automatically generated">
            <a:extLst>
              <a:ext uri="{FF2B5EF4-FFF2-40B4-BE49-F238E27FC236}">
                <a16:creationId xmlns:a16="http://schemas.microsoft.com/office/drawing/2014/main" id="{8AE5502E-6CB4-9853-A6A5-42E9DC8EEF98}"/>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3818202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7B52E-CB1D-4367-7FC1-D639A39E5B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R"/>
          </a:p>
        </p:txBody>
      </p:sp>
      <p:sp>
        <p:nvSpPr>
          <p:cNvPr id="3" name="Picture Placeholder 2">
            <a:extLst>
              <a:ext uri="{FF2B5EF4-FFF2-40B4-BE49-F238E27FC236}">
                <a16:creationId xmlns:a16="http://schemas.microsoft.com/office/drawing/2014/main" id="{BAB9AD3F-F6C7-5A2D-590A-9FD5487B02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BR"/>
          </a:p>
        </p:txBody>
      </p:sp>
      <p:sp>
        <p:nvSpPr>
          <p:cNvPr id="4" name="Text Placeholder 3">
            <a:extLst>
              <a:ext uri="{FF2B5EF4-FFF2-40B4-BE49-F238E27FC236}">
                <a16:creationId xmlns:a16="http://schemas.microsoft.com/office/drawing/2014/main" id="{9303788A-D600-B722-9702-F712D9F67B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F062EE-0D95-3118-B84D-D41FCB5361BF}"/>
              </a:ext>
            </a:extLst>
          </p:cNvPr>
          <p:cNvSpPr>
            <a:spLocks noGrp="1"/>
          </p:cNvSpPr>
          <p:nvPr>
            <p:ph type="dt" sz="half" idx="10"/>
          </p:nvPr>
        </p:nvSpPr>
        <p:spPr/>
        <p:txBody>
          <a:bodyPr/>
          <a:lstStyle/>
          <a:p>
            <a:fld id="{52048280-DEC5-6740-B170-5C849DC1A91D}" type="datetimeFigureOut">
              <a:rPr lang="en-BR" smtClean="0"/>
              <a:t>12/10/2025</a:t>
            </a:fld>
            <a:endParaRPr lang="en-BR"/>
          </a:p>
        </p:txBody>
      </p:sp>
      <p:sp>
        <p:nvSpPr>
          <p:cNvPr id="6" name="Footer Placeholder 5">
            <a:extLst>
              <a:ext uri="{FF2B5EF4-FFF2-40B4-BE49-F238E27FC236}">
                <a16:creationId xmlns:a16="http://schemas.microsoft.com/office/drawing/2014/main" id="{368CE30F-0EF9-1869-15F1-FE336404F476}"/>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48E69F7E-ECBF-11A1-9138-A4E313E78A46}"/>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8" name="Picture 7" descr="A logo with green and black text&#10;&#10;Description automatically generated">
            <a:extLst>
              <a:ext uri="{FF2B5EF4-FFF2-40B4-BE49-F238E27FC236}">
                <a16:creationId xmlns:a16="http://schemas.microsoft.com/office/drawing/2014/main" id="{3B3522D6-C677-71CE-3A23-99A4E5020782}"/>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4090976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1D26A3-5249-A393-B66B-1483E7BD29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BR"/>
          </a:p>
        </p:txBody>
      </p:sp>
      <p:sp>
        <p:nvSpPr>
          <p:cNvPr id="3" name="Text Placeholder 2">
            <a:extLst>
              <a:ext uri="{FF2B5EF4-FFF2-40B4-BE49-F238E27FC236}">
                <a16:creationId xmlns:a16="http://schemas.microsoft.com/office/drawing/2014/main" id="{8F0E0777-DBBE-87EB-D22F-35C67708CE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B73D94A7-CBA6-D18E-4E13-1B7EEC589D2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2048280-DEC5-6740-B170-5C849DC1A91D}" type="datetimeFigureOut">
              <a:rPr lang="en-BR" smtClean="0"/>
              <a:t>12/10/2025</a:t>
            </a:fld>
            <a:endParaRPr lang="en-BR"/>
          </a:p>
        </p:txBody>
      </p:sp>
      <p:sp>
        <p:nvSpPr>
          <p:cNvPr id="5" name="Footer Placeholder 4">
            <a:extLst>
              <a:ext uri="{FF2B5EF4-FFF2-40B4-BE49-F238E27FC236}">
                <a16:creationId xmlns:a16="http://schemas.microsoft.com/office/drawing/2014/main" id="{DD7D0B53-06EA-CF6C-5DDF-61F6BCEE42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BR"/>
          </a:p>
        </p:txBody>
      </p:sp>
      <p:sp>
        <p:nvSpPr>
          <p:cNvPr id="6" name="Slide Number Placeholder 5">
            <a:extLst>
              <a:ext uri="{FF2B5EF4-FFF2-40B4-BE49-F238E27FC236}">
                <a16:creationId xmlns:a16="http://schemas.microsoft.com/office/drawing/2014/main" id="{251E7156-46A8-D766-B88F-B968ECF8AC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355217A-BCB2-1846-9468-83CC719C2930}" type="slidenum">
              <a:rPr lang="en-BR" smtClean="0"/>
              <a:t>‹nº›</a:t>
            </a:fld>
            <a:endParaRPr lang="en-BR"/>
          </a:p>
        </p:txBody>
      </p:sp>
    </p:spTree>
    <p:extLst>
      <p:ext uri="{BB962C8B-B14F-4D97-AF65-F5344CB8AC3E}">
        <p14:creationId xmlns:p14="http://schemas.microsoft.com/office/powerpoint/2010/main" val="4200701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C2FF3-619E-E98C-6406-BBAAD70FE665}"/>
            </a:ext>
          </a:extLst>
        </p:cNvPr>
        <p:cNvGrpSpPr/>
        <p:nvPr/>
      </p:nvGrpSpPr>
      <p:grpSpPr>
        <a:xfrm>
          <a:off x="0" y="0"/>
          <a:ext cx="0" cy="0"/>
          <a:chOff x="0" y="0"/>
          <a:chExt cx="0" cy="0"/>
        </a:xfrm>
      </p:grpSpPr>
      <p:pic>
        <p:nvPicPr>
          <p:cNvPr id="9" name="Imagem 8" descr="Imagem de vídeo game&#10;&#10;O conteúdo gerado por IA pode estar incorreto.">
            <a:extLst>
              <a:ext uri="{FF2B5EF4-FFF2-40B4-BE49-F238E27FC236}">
                <a16:creationId xmlns:a16="http://schemas.microsoft.com/office/drawing/2014/main" id="{A991D971-8A66-8F20-A41B-C35CCCC11DA8}"/>
              </a:ext>
            </a:extLst>
          </p:cNvPr>
          <p:cNvPicPr>
            <a:picLocks noChangeAspect="1"/>
          </p:cNvPicPr>
          <p:nvPr/>
        </p:nvPicPr>
        <p:blipFill>
          <a:blip r:embed="rId2"/>
          <a:stretch>
            <a:fillRect/>
          </a:stretch>
        </p:blipFill>
        <p:spPr>
          <a:xfrm>
            <a:off x="0" y="0"/>
            <a:ext cx="12192000" cy="6858000"/>
          </a:xfrm>
          <a:prstGeom prst="rect">
            <a:avLst/>
          </a:prstGeom>
        </p:spPr>
      </p:pic>
      <p:sp>
        <p:nvSpPr>
          <p:cNvPr id="7" name="CaixaDeTexto 6">
            <a:extLst>
              <a:ext uri="{FF2B5EF4-FFF2-40B4-BE49-F238E27FC236}">
                <a16:creationId xmlns:a16="http://schemas.microsoft.com/office/drawing/2014/main" id="{A442A754-CF69-A3AC-5B86-E4CBDFF74169}"/>
              </a:ext>
            </a:extLst>
          </p:cNvPr>
          <p:cNvSpPr txBox="1"/>
          <p:nvPr/>
        </p:nvSpPr>
        <p:spPr>
          <a:xfrm>
            <a:off x="695369" y="3802118"/>
            <a:ext cx="5727850" cy="369332"/>
          </a:xfrm>
          <a:prstGeom prst="rect">
            <a:avLst/>
          </a:prstGeom>
          <a:noFill/>
        </p:spPr>
        <p:txBody>
          <a:bodyPr wrap="none" rtlCol="0">
            <a:spAutoFit/>
          </a:bodyPr>
          <a:lstStyle/>
          <a:p>
            <a:r>
              <a:rPr lang="pt-BR">
                <a:latin typeface="Montserrat" pitchFamily="2" charset="77"/>
              </a:rPr>
              <a:t>Núcleo de Capacitação em Inteligência Artificial</a:t>
            </a:r>
          </a:p>
        </p:txBody>
      </p:sp>
      <p:pic>
        <p:nvPicPr>
          <p:cNvPr id="2" name="Imagem 1" descr="Uma imagem contendo Texto&#10;&#10;O conteúdo gerado por IA pode estar incorreto.">
            <a:extLst>
              <a:ext uri="{FF2B5EF4-FFF2-40B4-BE49-F238E27FC236}">
                <a16:creationId xmlns:a16="http://schemas.microsoft.com/office/drawing/2014/main" id="{D9CE3225-DDE6-B600-9BE3-0A441CFFAD01}"/>
              </a:ext>
            </a:extLst>
          </p:cNvPr>
          <p:cNvPicPr>
            <a:picLocks noChangeAspect="1"/>
          </p:cNvPicPr>
          <p:nvPr/>
        </p:nvPicPr>
        <p:blipFill>
          <a:blip r:embed="rId3"/>
          <a:srcRect r="87525" b="78164"/>
          <a:stretch>
            <a:fillRect/>
          </a:stretch>
        </p:blipFill>
        <p:spPr>
          <a:xfrm>
            <a:off x="-2346" y="0"/>
            <a:ext cx="1520952" cy="1497498"/>
          </a:xfrm>
          <a:prstGeom prst="rect">
            <a:avLst/>
          </a:prstGeom>
        </p:spPr>
      </p:pic>
      <p:pic>
        <p:nvPicPr>
          <p:cNvPr id="3" name="Imagem 2" descr="Uma imagem contendo Texto&#10;&#10;O conteúdo gerado por IA pode estar incorreto.">
            <a:extLst>
              <a:ext uri="{FF2B5EF4-FFF2-40B4-BE49-F238E27FC236}">
                <a16:creationId xmlns:a16="http://schemas.microsoft.com/office/drawing/2014/main" id="{81ECF388-9A2D-534E-04C3-9C02E857937B}"/>
              </a:ext>
            </a:extLst>
          </p:cNvPr>
          <p:cNvPicPr>
            <a:picLocks noChangeAspect="1"/>
          </p:cNvPicPr>
          <p:nvPr/>
        </p:nvPicPr>
        <p:blipFill>
          <a:blip r:embed="rId3"/>
          <a:srcRect l="29650" t="81044" r="52377"/>
          <a:stretch>
            <a:fillRect/>
          </a:stretch>
        </p:blipFill>
        <p:spPr>
          <a:xfrm>
            <a:off x="3611880" y="5558015"/>
            <a:ext cx="2191255" cy="1299985"/>
          </a:xfrm>
          <a:prstGeom prst="rect">
            <a:avLst/>
          </a:prstGeom>
        </p:spPr>
      </p:pic>
      <p:pic>
        <p:nvPicPr>
          <p:cNvPr id="6" name="Imagem 5" descr="Ícone&#10;&#10;O conteúdo gerado por IA pode estar incorreto.">
            <a:extLst>
              <a:ext uri="{FF2B5EF4-FFF2-40B4-BE49-F238E27FC236}">
                <a16:creationId xmlns:a16="http://schemas.microsoft.com/office/drawing/2014/main" id="{6A2960D7-44A7-4148-479A-87822C97D23C}"/>
              </a:ext>
            </a:extLst>
          </p:cNvPr>
          <p:cNvPicPr>
            <a:picLocks noChangeAspect="1"/>
          </p:cNvPicPr>
          <p:nvPr/>
        </p:nvPicPr>
        <p:blipFill>
          <a:blip r:embed="rId4"/>
          <a:stretch>
            <a:fillRect/>
          </a:stretch>
        </p:blipFill>
        <p:spPr>
          <a:xfrm>
            <a:off x="806599" y="3191201"/>
            <a:ext cx="1854305" cy="638349"/>
          </a:xfrm>
          <a:prstGeom prst="rect">
            <a:avLst/>
          </a:prstGeom>
        </p:spPr>
      </p:pic>
    </p:spTree>
    <p:extLst>
      <p:ext uri="{BB962C8B-B14F-4D97-AF65-F5344CB8AC3E}">
        <p14:creationId xmlns:p14="http://schemas.microsoft.com/office/powerpoint/2010/main" val="4170425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933150-4996-097A-884A-63978556DC80}"/>
            </a:ext>
          </a:extLst>
        </p:cNvPr>
        <p:cNvGrpSpPr/>
        <p:nvPr/>
      </p:nvGrpSpPr>
      <p:grpSpPr>
        <a:xfrm>
          <a:off x="0" y="0"/>
          <a:ext cx="0" cy="0"/>
          <a:chOff x="0" y="0"/>
          <a:chExt cx="0" cy="0"/>
        </a:xfrm>
      </p:grpSpPr>
      <p:sp>
        <p:nvSpPr>
          <p:cNvPr id="5" name="CaixaDeTexto 4">
            <a:extLst>
              <a:ext uri="{FF2B5EF4-FFF2-40B4-BE49-F238E27FC236}">
                <a16:creationId xmlns:a16="http://schemas.microsoft.com/office/drawing/2014/main" id="{E859C1B9-205A-9D6F-C057-480F0F5EB620}"/>
              </a:ext>
            </a:extLst>
          </p:cNvPr>
          <p:cNvSpPr txBox="1"/>
          <p:nvPr/>
        </p:nvSpPr>
        <p:spPr>
          <a:xfrm>
            <a:off x="341194" y="1859339"/>
            <a:ext cx="5186149" cy="3139321"/>
          </a:xfrm>
          <a:prstGeom prst="rect">
            <a:avLst/>
          </a:prstGeom>
          <a:noFill/>
        </p:spPr>
        <p:txBody>
          <a:bodyPr wrap="square">
            <a:spAutoFit/>
          </a:bodyPr>
          <a:lstStyle/>
          <a:p>
            <a:r>
              <a:rPr lang="pt-BR">
                <a:latin typeface="Montserrat" panose="00000500000000000000" pitchFamily="2" charset="0"/>
              </a:rPr>
              <a:t>A entrada é uma imagem RGB de 227 × 227 pixels. A primeira camada convolucional aplica 96 filtros de 11 × 11 com </a:t>
            </a:r>
            <a:r>
              <a:rPr lang="pt-BR" err="1">
                <a:latin typeface="Montserrat" panose="00000500000000000000" pitchFamily="2" charset="0"/>
              </a:rPr>
              <a:t>stride</a:t>
            </a:r>
            <a:r>
              <a:rPr lang="pt-BR">
                <a:latin typeface="Montserrat" panose="00000500000000000000" pitchFamily="2" charset="0"/>
              </a:rPr>
              <a:t> 4. Depois, camadas convolucionais adicionais (C3, C5, C6, C7) usam filtros menores, intercaladas por </a:t>
            </a:r>
            <a:r>
              <a:rPr lang="pt-BR" err="1">
                <a:latin typeface="Montserrat" panose="00000500000000000000" pitchFamily="2" charset="0"/>
              </a:rPr>
              <a:t>pooling</a:t>
            </a:r>
            <a:r>
              <a:rPr lang="pt-BR">
                <a:latin typeface="Montserrat" panose="00000500000000000000" pitchFamily="2" charset="0"/>
              </a:rPr>
              <a:t>. As últimas camadas são totalmente conectadas com 4.096 neurônios cada, seguidas por uma camada de saída com 1.000 classes e ativação </a:t>
            </a:r>
            <a:r>
              <a:rPr lang="pt-BR" err="1">
                <a:latin typeface="Montserrat" panose="00000500000000000000" pitchFamily="2" charset="0"/>
              </a:rPr>
              <a:t>Softmax</a:t>
            </a:r>
            <a:r>
              <a:rPr lang="pt-BR">
                <a:latin typeface="Montserrat" panose="00000500000000000000" pitchFamily="2" charset="0"/>
              </a:rPr>
              <a:t>. Todas as convoluções usam </a:t>
            </a:r>
            <a:r>
              <a:rPr lang="pt-BR" err="1">
                <a:latin typeface="Montserrat" panose="00000500000000000000" pitchFamily="2" charset="0"/>
              </a:rPr>
              <a:t>ReLU</a:t>
            </a:r>
            <a:r>
              <a:rPr lang="pt-BR">
                <a:latin typeface="Montserrat" panose="00000500000000000000" pitchFamily="2" charset="0"/>
              </a:rPr>
              <a:t>.</a:t>
            </a:r>
          </a:p>
        </p:txBody>
      </p:sp>
      <p:sp>
        <p:nvSpPr>
          <p:cNvPr id="4" name="CaixaDeTexto 3">
            <a:extLst>
              <a:ext uri="{FF2B5EF4-FFF2-40B4-BE49-F238E27FC236}">
                <a16:creationId xmlns:a16="http://schemas.microsoft.com/office/drawing/2014/main" id="{B3F88DBD-28C5-75D2-1895-AAE85007A2FE}"/>
              </a:ext>
            </a:extLst>
          </p:cNvPr>
          <p:cNvSpPr txBox="1"/>
          <p:nvPr/>
        </p:nvSpPr>
        <p:spPr>
          <a:xfrm>
            <a:off x="1412543" y="990804"/>
            <a:ext cx="6400800" cy="461665"/>
          </a:xfrm>
          <a:prstGeom prst="rect">
            <a:avLst/>
          </a:prstGeom>
          <a:noFill/>
        </p:spPr>
        <p:txBody>
          <a:bodyPr wrap="square">
            <a:spAutoFit/>
          </a:bodyPr>
          <a:lstStyle/>
          <a:p>
            <a:pPr algn="l" fontAlgn="base">
              <a:spcAft>
                <a:spcPts val="2400"/>
              </a:spcAft>
              <a:buNone/>
            </a:pPr>
            <a:r>
              <a:rPr lang="pt-BR" sz="2400" b="0" i="0" err="1">
                <a:solidFill>
                  <a:schemeClr val="accent4"/>
                </a:solidFill>
                <a:effectLst/>
                <a:latin typeface="Montserrat" panose="00000500000000000000" pitchFamily="2" charset="0"/>
              </a:rPr>
              <a:t>AlexNet</a:t>
            </a:r>
            <a:endParaRPr lang="pt-BR" sz="2400" b="0" i="0">
              <a:solidFill>
                <a:schemeClr val="accent4"/>
              </a:solidFill>
              <a:effectLst/>
              <a:latin typeface="Montserrat" panose="00000500000000000000" pitchFamily="2" charset="0"/>
            </a:endParaRPr>
          </a:p>
        </p:txBody>
      </p:sp>
      <p:pic>
        <p:nvPicPr>
          <p:cNvPr id="8" name="Imagem 7" descr="Diagrama&#10;&#10;O conteúdo gerado por IA pode estar incorreto.">
            <a:extLst>
              <a:ext uri="{FF2B5EF4-FFF2-40B4-BE49-F238E27FC236}">
                <a16:creationId xmlns:a16="http://schemas.microsoft.com/office/drawing/2014/main" id="{E3D78D7A-AD70-9287-6FA1-0F537AD0BCF6}"/>
              </a:ext>
            </a:extLst>
          </p:cNvPr>
          <p:cNvPicPr>
            <a:picLocks noChangeAspect="1"/>
          </p:cNvPicPr>
          <p:nvPr/>
        </p:nvPicPr>
        <p:blipFill>
          <a:blip r:embed="rId2"/>
          <a:stretch>
            <a:fillRect/>
          </a:stretch>
        </p:blipFill>
        <p:spPr>
          <a:xfrm>
            <a:off x="5843487" y="672963"/>
            <a:ext cx="6007319" cy="4963400"/>
          </a:xfrm>
          <a:prstGeom prst="rect">
            <a:avLst/>
          </a:prstGeom>
        </p:spPr>
      </p:pic>
      <p:pic>
        <p:nvPicPr>
          <p:cNvPr id="10" name="Imagem 9" descr="Gato cinza e branco&#10;&#10;O conteúdo gerado por IA pode estar incorreto.">
            <a:extLst>
              <a:ext uri="{FF2B5EF4-FFF2-40B4-BE49-F238E27FC236}">
                <a16:creationId xmlns:a16="http://schemas.microsoft.com/office/drawing/2014/main" id="{46DD5BF1-2060-D3BD-1116-F8FF3C9720BD}"/>
              </a:ext>
            </a:extLst>
          </p:cNvPr>
          <p:cNvPicPr>
            <a:picLocks noChangeAspect="1"/>
          </p:cNvPicPr>
          <p:nvPr/>
        </p:nvPicPr>
        <p:blipFill>
          <a:blip r:embed="rId3"/>
          <a:stretch>
            <a:fillRect/>
          </a:stretch>
        </p:blipFill>
        <p:spPr>
          <a:xfrm>
            <a:off x="5691116" y="1023582"/>
            <a:ext cx="1255594" cy="1992574"/>
          </a:xfrm>
          <a:prstGeom prst="rect">
            <a:avLst/>
          </a:prstGeom>
        </p:spPr>
      </p:pic>
    </p:spTree>
    <p:extLst>
      <p:ext uri="{BB962C8B-B14F-4D97-AF65-F5344CB8AC3E}">
        <p14:creationId xmlns:p14="http://schemas.microsoft.com/office/powerpoint/2010/main" val="1316858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2F8919-B245-C97D-168F-7FECB9BF3903}"/>
            </a:ext>
          </a:extLst>
        </p:cNvPr>
        <p:cNvGrpSpPr/>
        <p:nvPr/>
      </p:nvGrpSpPr>
      <p:grpSpPr>
        <a:xfrm>
          <a:off x="0" y="0"/>
          <a:ext cx="0" cy="0"/>
          <a:chOff x="0" y="0"/>
          <a:chExt cx="0" cy="0"/>
        </a:xfrm>
      </p:grpSpPr>
      <p:sp>
        <p:nvSpPr>
          <p:cNvPr id="6" name="CaixaDeTexto 5">
            <a:extLst>
              <a:ext uri="{FF2B5EF4-FFF2-40B4-BE49-F238E27FC236}">
                <a16:creationId xmlns:a16="http://schemas.microsoft.com/office/drawing/2014/main" id="{FE825DB2-2EB4-D7EE-F99A-853F141613E9}"/>
              </a:ext>
            </a:extLst>
          </p:cNvPr>
          <p:cNvSpPr txBox="1"/>
          <p:nvPr/>
        </p:nvSpPr>
        <p:spPr>
          <a:xfrm>
            <a:off x="1385248" y="1193526"/>
            <a:ext cx="6400800" cy="461665"/>
          </a:xfrm>
          <a:prstGeom prst="rect">
            <a:avLst/>
          </a:prstGeom>
          <a:noFill/>
        </p:spPr>
        <p:txBody>
          <a:bodyPr wrap="square">
            <a:spAutoFit/>
          </a:bodyPr>
          <a:lstStyle/>
          <a:p>
            <a:pPr algn="l" fontAlgn="base">
              <a:spcAft>
                <a:spcPts val="2400"/>
              </a:spcAft>
              <a:buNone/>
            </a:pPr>
            <a:r>
              <a:rPr lang="pt-BR" sz="2400" b="0" i="0">
                <a:solidFill>
                  <a:schemeClr val="accent4"/>
                </a:solidFill>
                <a:effectLst/>
                <a:latin typeface="Montserrat" panose="00000500000000000000" pitchFamily="2" charset="0"/>
              </a:rPr>
              <a:t>Regularização no </a:t>
            </a:r>
            <a:r>
              <a:rPr lang="pt-BR" sz="2400" b="0" i="0" err="1">
                <a:solidFill>
                  <a:schemeClr val="accent4"/>
                </a:solidFill>
                <a:effectLst/>
                <a:latin typeface="Montserrat" panose="00000500000000000000" pitchFamily="2" charset="0"/>
              </a:rPr>
              <a:t>AlexNet</a:t>
            </a:r>
            <a:r>
              <a:rPr lang="pt-BR" sz="2400" b="0" i="0">
                <a:solidFill>
                  <a:schemeClr val="accent4"/>
                </a:solidFill>
                <a:effectLst/>
                <a:latin typeface="Montserrat" panose="00000500000000000000" pitchFamily="2" charset="0"/>
              </a:rPr>
              <a:t>	</a:t>
            </a:r>
          </a:p>
        </p:txBody>
      </p:sp>
      <p:sp>
        <p:nvSpPr>
          <p:cNvPr id="8" name="CaixaDeTexto 7">
            <a:extLst>
              <a:ext uri="{FF2B5EF4-FFF2-40B4-BE49-F238E27FC236}">
                <a16:creationId xmlns:a16="http://schemas.microsoft.com/office/drawing/2014/main" id="{86E1324C-547D-1E33-9FF4-B8B6F5153A77}"/>
              </a:ext>
            </a:extLst>
          </p:cNvPr>
          <p:cNvSpPr txBox="1"/>
          <p:nvPr/>
        </p:nvSpPr>
        <p:spPr>
          <a:xfrm>
            <a:off x="459480" y="2180577"/>
            <a:ext cx="5345372" cy="2862322"/>
          </a:xfrm>
          <a:prstGeom prst="rect">
            <a:avLst/>
          </a:prstGeom>
          <a:noFill/>
        </p:spPr>
        <p:txBody>
          <a:bodyPr wrap="square">
            <a:spAutoFit/>
          </a:bodyPr>
          <a:lstStyle/>
          <a:p>
            <a:pPr>
              <a:buNone/>
            </a:pPr>
            <a:r>
              <a:rPr lang="pt-BR">
                <a:latin typeface="Montserrat" panose="00000500000000000000" pitchFamily="2" charset="0"/>
              </a:rPr>
              <a:t>Para evitar </a:t>
            </a:r>
            <a:r>
              <a:rPr lang="pt-BR" err="1">
                <a:latin typeface="Montserrat" panose="00000500000000000000" pitchFamily="2" charset="0"/>
              </a:rPr>
              <a:t>overfitting</a:t>
            </a:r>
            <a:r>
              <a:rPr lang="pt-BR">
                <a:latin typeface="Montserrat" panose="00000500000000000000" pitchFamily="2" charset="0"/>
              </a:rPr>
              <a:t>, </a:t>
            </a:r>
            <a:r>
              <a:rPr lang="pt-BR" err="1">
                <a:latin typeface="Montserrat" panose="00000500000000000000" pitchFamily="2" charset="0"/>
              </a:rPr>
              <a:t>AlexNet</a:t>
            </a:r>
            <a:r>
              <a:rPr lang="pt-BR">
                <a:latin typeface="Montserrat" panose="00000500000000000000" pitchFamily="2" charset="0"/>
              </a:rPr>
              <a:t> usou duas técnicas:</a:t>
            </a:r>
          </a:p>
          <a:p>
            <a:pPr>
              <a:buFont typeface="+mj-lt"/>
              <a:buAutoNum type="arabicPeriod"/>
            </a:pPr>
            <a:r>
              <a:rPr lang="pt-BR" b="1" err="1">
                <a:latin typeface="Montserrat" panose="00000500000000000000" pitchFamily="2" charset="0"/>
              </a:rPr>
              <a:t>Dropout</a:t>
            </a:r>
            <a:r>
              <a:rPr lang="pt-BR">
                <a:latin typeface="Montserrat" panose="00000500000000000000" pitchFamily="2" charset="0"/>
              </a:rPr>
              <a:t> com taxa de 50% nas camadas totalmente conectadas (F9 e F10), desligando aleatoriamente neurônios durante o treino.</a:t>
            </a:r>
          </a:p>
          <a:p>
            <a:pPr>
              <a:buFont typeface="+mj-lt"/>
              <a:buAutoNum type="arabicPeriod"/>
            </a:pPr>
            <a:r>
              <a:rPr lang="pt-BR" b="1">
                <a:latin typeface="Montserrat" panose="00000500000000000000" pitchFamily="2" charset="0"/>
              </a:rPr>
              <a:t>Data </a:t>
            </a:r>
            <a:r>
              <a:rPr lang="pt-BR" b="1" err="1">
                <a:latin typeface="Montserrat" panose="00000500000000000000" pitchFamily="2" charset="0"/>
              </a:rPr>
              <a:t>Augmentation</a:t>
            </a:r>
            <a:r>
              <a:rPr lang="pt-BR">
                <a:latin typeface="Montserrat" panose="00000500000000000000" pitchFamily="2" charset="0"/>
              </a:rPr>
              <a:t>, criando variações realistas das imagens originais por deslocamentos, inversões horizontais e ajustes de iluminação.</a:t>
            </a:r>
          </a:p>
        </p:txBody>
      </p:sp>
      <p:pic>
        <p:nvPicPr>
          <p:cNvPr id="10" name="Imagem 9">
            <a:extLst>
              <a:ext uri="{FF2B5EF4-FFF2-40B4-BE49-F238E27FC236}">
                <a16:creationId xmlns:a16="http://schemas.microsoft.com/office/drawing/2014/main" id="{58FA9AF2-4882-E75F-6366-2F75C671B07C}"/>
              </a:ext>
            </a:extLst>
          </p:cNvPr>
          <p:cNvPicPr>
            <a:picLocks noChangeAspect="1"/>
          </p:cNvPicPr>
          <p:nvPr/>
        </p:nvPicPr>
        <p:blipFill>
          <a:blip r:embed="rId2"/>
          <a:stretch>
            <a:fillRect/>
          </a:stretch>
        </p:blipFill>
        <p:spPr>
          <a:xfrm>
            <a:off x="5804852" y="1501253"/>
            <a:ext cx="5700211" cy="4067033"/>
          </a:xfrm>
          <a:prstGeom prst="rect">
            <a:avLst/>
          </a:prstGeom>
        </p:spPr>
      </p:pic>
    </p:spTree>
    <p:extLst>
      <p:ext uri="{BB962C8B-B14F-4D97-AF65-F5344CB8AC3E}">
        <p14:creationId xmlns:p14="http://schemas.microsoft.com/office/powerpoint/2010/main" val="2085293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446A02-8863-918D-BEB3-E911ADF30B7B}"/>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9F02C210-258A-662E-07F4-104D6219F55D}"/>
              </a:ext>
            </a:extLst>
          </p:cNvPr>
          <p:cNvSpPr txBox="1"/>
          <p:nvPr/>
        </p:nvSpPr>
        <p:spPr>
          <a:xfrm>
            <a:off x="1480784" y="864032"/>
            <a:ext cx="6400800" cy="461665"/>
          </a:xfrm>
          <a:prstGeom prst="rect">
            <a:avLst/>
          </a:prstGeom>
          <a:noFill/>
        </p:spPr>
        <p:txBody>
          <a:bodyPr wrap="square">
            <a:spAutoFit/>
          </a:bodyPr>
          <a:lstStyle/>
          <a:p>
            <a:pPr algn="l" fontAlgn="base">
              <a:spcAft>
                <a:spcPts val="2400"/>
              </a:spcAft>
              <a:buNone/>
            </a:pPr>
            <a:r>
              <a:rPr lang="pt-BR" sz="2400" b="0" i="0">
                <a:solidFill>
                  <a:schemeClr val="accent4"/>
                </a:solidFill>
                <a:effectLst/>
                <a:latin typeface="Montserrat" panose="00000500000000000000" pitchFamily="2" charset="0"/>
              </a:rPr>
              <a:t>Data </a:t>
            </a:r>
            <a:r>
              <a:rPr lang="pt-BR" sz="2400" b="0" i="0" err="1">
                <a:solidFill>
                  <a:schemeClr val="accent4"/>
                </a:solidFill>
                <a:effectLst/>
                <a:latin typeface="Montserrat" panose="00000500000000000000" pitchFamily="2" charset="0"/>
              </a:rPr>
              <a:t>Augmentation</a:t>
            </a:r>
            <a:endParaRPr lang="pt-BR" sz="2400" b="0" i="0">
              <a:solidFill>
                <a:schemeClr val="accent4"/>
              </a:solidFill>
              <a:effectLst/>
              <a:latin typeface="Montserrat" panose="00000500000000000000" pitchFamily="2" charset="0"/>
            </a:endParaRPr>
          </a:p>
        </p:txBody>
      </p:sp>
      <p:sp>
        <p:nvSpPr>
          <p:cNvPr id="4" name="CaixaDeTexto 3">
            <a:extLst>
              <a:ext uri="{FF2B5EF4-FFF2-40B4-BE49-F238E27FC236}">
                <a16:creationId xmlns:a16="http://schemas.microsoft.com/office/drawing/2014/main" id="{4DF56803-7C9D-9F86-712D-1B18A72150E7}"/>
              </a:ext>
            </a:extLst>
          </p:cNvPr>
          <p:cNvSpPr txBox="1"/>
          <p:nvPr/>
        </p:nvSpPr>
        <p:spPr>
          <a:xfrm>
            <a:off x="689213" y="1782887"/>
            <a:ext cx="5406787" cy="3970318"/>
          </a:xfrm>
          <a:prstGeom prst="rect">
            <a:avLst/>
          </a:prstGeom>
          <a:noFill/>
        </p:spPr>
        <p:txBody>
          <a:bodyPr wrap="square">
            <a:spAutoFit/>
          </a:bodyPr>
          <a:lstStyle/>
          <a:p>
            <a:r>
              <a:rPr lang="pt-BR">
                <a:latin typeface="Montserrat" panose="00000500000000000000" pitchFamily="2" charset="0"/>
              </a:rPr>
              <a:t>Data </a:t>
            </a:r>
            <a:r>
              <a:rPr lang="pt-BR" err="1">
                <a:latin typeface="Montserrat" panose="00000500000000000000" pitchFamily="2" charset="0"/>
              </a:rPr>
              <a:t>augmentation</a:t>
            </a:r>
            <a:r>
              <a:rPr lang="pt-BR">
                <a:latin typeface="Montserrat" panose="00000500000000000000" pitchFamily="2" charset="0"/>
              </a:rPr>
              <a:t> aumenta artificialmente o conjunto de treinamento, criando variantes realistas das imagens originais. Isso reduz </a:t>
            </a:r>
            <a:r>
              <a:rPr lang="pt-BR" err="1">
                <a:latin typeface="Montserrat" panose="00000500000000000000" pitchFamily="2" charset="0"/>
              </a:rPr>
              <a:t>overfitting</a:t>
            </a:r>
            <a:r>
              <a:rPr lang="pt-BR">
                <a:latin typeface="Montserrat" panose="00000500000000000000" pitchFamily="2" charset="0"/>
              </a:rPr>
              <a:t> e melhora a generalização. As transformações incluem deslocamentos, rotações, redimensionamentos, ajustes de cor e contraste, além de inversões horizontais. Essas modificações devem parecer naturais, pois ruído aleatório não ajuda. Ferramentas como torchvision.transforms.v2 permitem aplicar operações como </a:t>
            </a:r>
            <a:r>
              <a:rPr lang="pt-BR" err="1">
                <a:latin typeface="Montserrat" panose="00000500000000000000" pitchFamily="2" charset="0"/>
              </a:rPr>
              <a:t>RandomCrop</a:t>
            </a:r>
            <a:r>
              <a:rPr lang="pt-BR">
                <a:latin typeface="Montserrat" panose="00000500000000000000" pitchFamily="2" charset="0"/>
              </a:rPr>
              <a:t>, </a:t>
            </a:r>
            <a:r>
              <a:rPr lang="pt-BR" err="1">
                <a:latin typeface="Montserrat" panose="00000500000000000000" pitchFamily="2" charset="0"/>
              </a:rPr>
              <a:t>RandomRotation</a:t>
            </a:r>
            <a:r>
              <a:rPr lang="pt-BR">
                <a:latin typeface="Montserrat" panose="00000500000000000000" pitchFamily="2" charset="0"/>
              </a:rPr>
              <a:t> e </a:t>
            </a:r>
            <a:r>
              <a:rPr lang="pt-BR" err="1">
                <a:latin typeface="Montserrat" panose="00000500000000000000" pitchFamily="2" charset="0"/>
              </a:rPr>
              <a:t>Compose</a:t>
            </a:r>
            <a:r>
              <a:rPr lang="pt-BR">
                <a:latin typeface="Montserrat" panose="00000500000000000000" pitchFamily="2" charset="0"/>
              </a:rPr>
              <a:t> para combinar várias transformações.</a:t>
            </a:r>
          </a:p>
        </p:txBody>
      </p:sp>
      <p:pic>
        <p:nvPicPr>
          <p:cNvPr id="5" name="Imagem 4">
            <a:extLst>
              <a:ext uri="{FF2B5EF4-FFF2-40B4-BE49-F238E27FC236}">
                <a16:creationId xmlns:a16="http://schemas.microsoft.com/office/drawing/2014/main" id="{0CA2A406-AE60-A9CA-FBDD-24CE56FC8284}"/>
              </a:ext>
            </a:extLst>
          </p:cNvPr>
          <p:cNvPicPr>
            <a:picLocks noChangeAspect="1"/>
          </p:cNvPicPr>
          <p:nvPr/>
        </p:nvPicPr>
        <p:blipFill>
          <a:blip r:embed="rId2"/>
          <a:stretch>
            <a:fillRect/>
          </a:stretch>
        </p:blipFill>
        <p:spPr>
          <a:xfrm>
            <a:off x="6314366" y="1501253"/>
            <a:ext cx="4835857" cy="4067033"/>
          </a:xfrm>
          <a:prstGeom prst="rect">
            <a:avLst/>
          </a:prstGeom>
        </p:spPr>
      </p:pic>
    </p:spTree>
    <p:extLst>
      <p:ext uri="{BB962C8B-B14F-4D97-AF65-F5344CB8AC3E}">
        <p14:creationId xmlns:p14="http://schemas.microsoft.com/office/powerpoint/2010/main" val="241818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040FBA-DD64-774E-1FF2-C2729476B11D}"/>
            </a:ext>
          </a:extLst>
        </p:cNvPr>
        <p:cNvGrpSpPr/>
        <p:nvPr/>
      </p:nvGrpSpPr>
      <p:grpSpPr>
        <a:xfrm>
          <a:off x="0" y="0"/>
          <a:ext cx="0" cy="0"/>
          <a:chOff x="0" y="0"/>
          <a:chExt cx="0" cy="0"/>
        </a:xfrm>
      </p:grpSpPr>
      <p:sp>
        <p:nvSpPr>
          <p:cNvPr id="3" name="CaixaDeTexto 2">
            <a:extLst>
              <a:ext uri="{FF2B5EF4-FFF2-40B4-BE49-F238E27FC236}">
                <a16:creationId xmlns:a16="http://schemas.microsoft.com/office/drawing/2014/main" id="{E84F8CEF-6689-9392-0004-70F03DA59BB3}"/>
              </a:ext>
            </a:extLst>
          </p:cNvPr>
          <p:cNvSpPr txBox="1"/>
          <p:nvPr/>
        </p:nvSpPr>
        <p:spPr>
          <a:xfrm>
            <a:off x="1330659" y="843676"/>
            <a:ext cx="6400800" cy="461665"/>
          </a:xfrm>
          <a:prstGeom prst="rect">
            <a:avLst/>
          </a:prstGeom>
          <a:noFill/>
        </p:spPr>
        <p:txBody>
          <a:bodyPr wrap="square">
            <a:spAutoFit/>
          </a:bodyPr>
          <a:lstStyle/>
          <a:p>
            <a:pPr algn="l" fontAlgn="base">
              <a:spcAft>
                <a:spcPts val="2400"/>
              </a:spcAft>
              <a:buNone/>
            </a:pPr>
            <a:r>
              <a:rPr lang="pt-BR" sz="2400" b="0" i="0">
                <a:solidFill>
                  <a:schemeClr val="accent4"/>
                </a:solidFill>
                <a:effectLst/>
                <a:latin typeface="Montserrat" panose="00000500000000000000" pitchFamily="2" charset="0"/>
              </a:rPr>
              <a:t>Aplicação e Variações</a:t>
            </a:r>
          </a:p>
        </p:txBody>
      </p:sp>
      <p:sp>
        <p:nvSpPr>
          <p:cNvPr id="5" name="CaixaDeTexto 4">
            <a:extLst>
              <a:ext uri="{FF2B5EF4-FFF2-40B4-BE49-F238E27FC236}">
                <a16:creationId xmlns:a16="http://schemas.microsoft.com/office/drawing/2014/main" id="{96F1463F-2CE5-C375-AD0B-F0B25713FD61}"/>
              </a:ext>
            </a:extLst>
          </p:cNvPr>
          <p:cNvSpPr txBox="1"/>
          <p:nvPr/>
        </p:nvSpPr>
        <p:spPr>
          <a:xfrm>
            <a:off x="627796" y="1536174"/>
            <a:ext cx="5650174" cy="4247317"/>
          </a:xfrm>
          <a:prstGeom prst="rect">
            <a:avLst/>
          </a:prstGeom>
          <a:noFill/>
        </p:spPr>
        <p:txBody>
          <a:bodyPr wrap="square">
            <a:spAutoFit/>
          </a:bodyPr>
          <a:lstStyle/>
          <a:p>
            <a:r>
              <a:rPr lang="pt-BR">
                <a:latin typeface="Montserrat" panose="00000500000000000000" pitchFamily="2" charset="0"/>
              </a:rPr>
              <a:t>Data </a:t>
            </a:r>
            <a:r>
              <a:rPr lang="pt-BR" err="1">
                <a:latin typeface="Montserrat" panose="00000500000000000000" pitchFamily="2" charset="0"/>
              </a:rPr>
              <a:t>augmentation</a:t>
            </a:r>
            <a:r>
              <a:rPr lang="pt-BR">
                <a:latin typeface="Montserrat" panose="00000500000000000000" pitchFamily="2" charset="0"/>
              </a:rPr>
              <a:t> também ajuda em conjuntos desbalanceados, gerando mais exemplos das classes menos frequentes (SMOTE). Outra aplicação é </a:t>
            </a:r>
            <a:r>
              <a:rPr lang="pt-BR">
                <a:solidFill>
                  <a:schemeClr val="bg2">
                    <a:lumMod val="10000"/>
                  </a:schemeClr>
                </a:solidFill>
                <a:latin typeface="Montserrat" panose="00000500000000000000" pitchFamily="2" charset="0"/>
              </a:rPr>
              <a:t>o Test-Time </a:t>
            </a:r>
            <a:r>
              <a:rPr lang="pt-BR" err="1">
                <a:solidFill>
                  <a:schemeClr val="bg2">
                    <a:lumMod val="10000"/>
                  </a:schemeClr>
                </a:solidFill>
                <a:latin typeface="Montserrat" panose="00000500000000000000" pitchFamily="2" charset="0"/>
              </a:rPr>
              <a:t>Augmentation</a:t>
            </a:r>
            <a:r>
              <a:rPr lang="pt-BR">
                <a:solidFill>
                  <a:schemeClr val="bg2">
                    <a:lumMod val="10000"/>
                  </a:schemeClr>
                </a:solidFill>
                <a:latin typeface="Montserrat" panose="00000500000000000000" pitchFamily="2" charset="0"/>
              </a:rPr>
              <a:t> (TTA)</a:t>
            </a:r>
            <a:r>
              <a:rPr lang="pt-BR">
                <a:latin typeface="Montserrat" panose="00000500000000000000" pitchFamily="2" charset="0"/>
              </a:rPr>
              <a:t>, que aumenta os dados de teste e combina previsões para melhorar a acurácia. </a:t>
            </a:r>
            <a:r>
              <a:rPr lang="pt-BR" err="1">
                <a:latin typeface="Montserrat" panose="00000500000000000000" pitchFamily="2" charset="0"/>
              </a:rPr>
              <a:t>AlexNet</a:t>
            </a:r>
            <a:r>
              <a:rPr lang="pt-BR">
                <a:latin typeface="Montserrat" panose="00000500000000000000" pitchFamily="2" charset="0"/>
              </a:rPr>
              <a:t> também usou normalização de resposta local (LRN), onde neurônios mais ativados inibem vizinhos na mesma posição em mapas de características, promovendo especialização. Essa técnica foi substituída por métodos mais simples, como batch </a:t>
            </a:r>
            <a:r>
              <a:rPr lang="pt-BR" err="1">
                <a:latin typeface="Montserrat" panose="00000500000000000000" pitchFamily="2" charset="0"/>
              </a:rPr>
              <a:t>normalization</a:t>
            </a:r>
            <a:r>
              <a:rPr lang="pt-BR">
                <a:latin typeface="Montserrat" panose="00000500000000000000" pitchFamily="2" charset="0"/>
              </a:rPr>
              <a:t>. Uma variante chamada </a:t>
            </a:r>
            <a:r>
              <a:rPr lang="pt-BR" err="1">
                <a:latin typeface="Montserrat" panose="00000500000000000000" pitchFamily="2" charset="0"/>
              </a:rPr>
              <a:t>ZFNet</a:t>
            </a:r>
            <a:r>
              <a:rPr lang="pt-BR">
                <a:latin typeface="Montserrat" panose="00000500000000000000" pitchFamily="2" charset="0"/>
              </a:rPr>
              <a:t> venceu o ILSVRC em 2013, ajustando </a:t>
            </a:r>
            <a:r>
              <a:rPr lang="pt-BR" err="1">
                <a:latin typeface="Montserrat" panose="00000500000000000000" pitchFamily="2" charset="0"/>
              </a:rPr>
              <a:t>hiperparâmetros</a:t>
            </a:r>
            <a:r>
              <a:rPr lang="pt-BR">
                <a:latin typeface="Montserrat" panose="00000500000000000000" pitchFamily="2" charset="0"/>
              </a:rPr>
              <a:t> da </a:t>
            </a:r>
            <a:r>
              <a:rPr lang="pt-BR" err="1">
                <a:latin typeface="Montserrat" panose="00000500000000000000" pitchFamily="2" charset="0"/>
              </a:rPr>
              <a:t>AlexNet</a:t>
            </a:r>
            <a:r>
              <a:rPr lang="pt-BR">
                <a:latin typeface="Montserrat" panose="00000500000000000000" pitchFamily="2" charset="0"/>
              </a:rPr>
              <a:t>.</a:t>
            </a:r>
          </a:p>
        </p:txBody>
      </p:sp>
      <p:pic>
        <p:nvPicPr>
          <p:cNvPr id="7" name="Imagem 6">
            <a:extLst>
              <a:ext uri="{FF2B5EF4-FFF2-40B4-BE49-F238E27FC236}">
                <a16:creationId xmlns:a16="http://schemas.microsoft.com/office/drawing/2014/main" id="{11915F52-35AD-A936-D2DC-689A385CB666}"/>
              </a:ext>
            </a:extLst>
          </p:cNvPr>
          <p:cNvPicPr>
            <a:picLocks noChangeAspect="1"/>
          </p:cNvPicPr>
          <p:nvPr/>
        </p:nvPicPr>
        <p:blipFill>
          <a:blip r:embed="rId2"/>
          <a:stretch>
            <a:fillRect/>
          </a:stretch>
        </p:blipFill>
        <p:spPr>
          <a:xfrm>
            <a:off x="6441743" y="1325697"/>
            <a:ext cx="5445457" cy="4668271"/>
          </a:xfrm>
          <a:prstGeom prst="rect">
            <a:avLst/>
          </a:prstGeom>
        </p:spPr>
      </p:pic>
    </p:spTree>
    <p:extLst>
      <p:ext uri="{BB962C8B-B14F-4D97-AF65-F5344CB8AC3E}">
        <p14:creationId xmlns:p14="http://schemas.microsoft.com/office/powerpoint/2010/main" val="3235839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E4F7B8-F6E3-3D7D-1A41-ADCEE1BBFFBB}"/>
            </a:ext>
          </a:extLst>
        </p:cNvPr>
        <p:cNvGrpSpPr/>
        <p:nvPr/>
      </p:nvGrpSpPr>
      <p:grpSpPr>
        <a:xfrm>
          <a:off x="0" y="0"/>
          <a:ext cx="0" cy="0"/>
          <a:chOff x="0" y="0"/>
          <a:chExt cx="0" cy="0"/>
        </a:xfrm>
      </p:grpSpPr>
      <p:sp>
        <p:nvSpPr>
          <p:cNvPr id="3" name="CaixaDeTexto 2">
            <a:extLst>
              <a:ext uri="{FF2B5EF4-FFF2-40B4-BE49-F238E27FC236}">
                <a16:creationId xmlns:a16="http://schemas.microsoft.com/office/drawing/2014/main" id="{5E6D8659-CDAC-4AFE-B43A-A22FD22FB85A}"/>
              </a:ext>
            </a:extLst>
          </p:cNvPr>
          <p:cNvSpPr txBox="1"/>
          <p:nvPr/>
        </p:nvSpPr>
        <p:spPr>
          <a:xfrm>
            <a:off x="1398897" y="925562"/>
            <a:ext cx="6400800" cy="461665"/>
          </a:xfrm>
          <a:prstGeom prst="rect">
            <a:avLst/>
          </a:prstGeom>
          <a:noFill/>
        </p:spPr>
        <p:txBody>
          <a:bodyPr wrap="square">
            <a:spAutoFit/>
          </a:bodyPr>
          <a:lstStyle/>
          <a:p>
            <a:pPr algn="l" fontAlgn="base">
              <a:spcAft>
                <a:spcPts val="2400"/>
              </a:spcAft>
              <a:buNone/>
            </a:pPr>
            <a:r>
              <a:rPr lang="pt-BR" sz="2400" b="0" i="0" dirty="0" err="1">
                <a:solidFill>
                  <a:schemeClr val="accent4"/>
                </a:solidFill>
                <a:effectLst/>
                <a:latin typeface="Montserrat" panose="00000500000000000000" pitchFamily="2" charset="0"/>
              </a:rPr>
              <a:t>GoogleLeNet</a:t>
            </a:r>
            <a:endParaRPr lang="pt-BR" sz="2400" b="0" i="0" dirty="0">
              <a:solidFill>
                <a:schemeClr val="accent4"/>
              </a:solidFill>
              <a:effectLst/>
              <a:latin typeface="Montserrat" panose="00000500000000000000" pitchFamily="2" charset="0"/>
            </a:endParaRPr>
          </a:p>
        </p:txBody>
      </p:sp>
      <p:sp>
        <p:nvSpPr>
          <p:cNvPr id="4" name="CaixaDeTexto 3">
            <a:extLst>
              <a:ext uri="{FF2B5EF4-FFF2-40B4-BE49-F238E27FC236}">
                <a16:creationId xmlns:a16="http://schemas.microsoft.com/office/drawing/2014/main" id="{1D57564B-DD71-D45E-7484-4D82BE32C2CA}"/>
              </a:ext>
            </a:extLst>
          </p:cNvPr>
          <p:cNvSpPr txBox="1"/>
          <p:nvPr/>
        </p:nvSpPr>
        <p:spPr>
          <a:xfrm>
            <a:off x="450374" y="1874369"/>
            <a:ext cx="5308980" cy="3693319"/>
          </a:xfrm>
          <a:prstGeom prst="rect">
            <a:avLst/>
          </a:prstGeom>
          <a:noFill/>
        </p:spPr>
        <p:txBody>
          <a:bodyPr wrap="square">
            <a:spAutoFit/>
          </a:bodyPr>
          <a:lstStyle/>
          <a:p>
            <a:r>
              <a:rPr lang="pt-BR" dirty="0">
                <a:latin typeface="Montserrat" panose="00000500000000000000" pitchFamily="2" charset="0"/>
              </a:rPr>
              <a:t>O </a:t>
            </a:r>
            <a:r>
              <a:rPr lang="pt-BR" dirty="0" err="1">
                <a:latin typeface="Montserrat" panose="00000500000000000000" pitchFamily="2" charset="0"/>
              </a:rPr>
              <a:t>GoogLeNet</a:t>
            </a:r>
            <a:r>
              <a:rPr lang="pt-BR" dirty="0">
                <a:latin typeface="Montserrat" panose="00000500000000000000" pitchFamily="2" charset="0"/>
              </a:rPr>
              <a:t> foi desenvolvido por Christian </a:t>
            </a:r>
            <a:r>
              <a:rPr lang="pt-BR" dirty="0" err="1">
                <a:latin typeface="Montserrat" panose="00000500000000000000" pitchFamily="2" charset="0"/>
              </a:rPr>
              <a:t>Szegedy</a:t>
            </a:r>
            <a:r>
              <a:rPr lang="pt-BR" dirty="0">
                <a:latin typeface="Montserrat" panose="00000500000000000000" pitchFamily="2" charset="0"/>
              </a:rPr>
              <a:t> e equipe do Google </a:t>
            </a:r>
            <a:r>
              <a:rPr lang="pt-BR" dirty="0" err="1">
                <a:latin typeface="Montserrat" panose="00000500000000000000" pitchFamily="2" charset="0"/>
              </a:rPr>
              <a:t>Research</a:t>
            </a:r>
            <a:r>
              <a:rPr lang="pt-BR" dirty="0">
                <a:latin typeface="Montserrat" panose="00000500000000000000" pitchFamily="2" charset="0"/>
              </a:rPr>
              <a:t> e venceu o desafio ILSVRC 2014, atingindo taxa de erro top-5 abaixo de 7%. Esse desempenho se deve principalmente à profundidade da rede, muito maior que </a:t>
            </a:r>
            <a:r>
              <a:rPr lang="pt-BR" dirty="0" err="1">
                <a:latin typeface="Montserrat" panose="00000500000000000000" pitchFamily="2" charset="0"/>
              </a:rPr>
              <a:t>CNNs</a:t>
            </a:r>
            <a:r>
              <a:rPr lang="pt-BR" dirty="0">
                <a:latin typeface="Montserrat" panose="00000500000000000000" pitchFamily="2" charset="0"/>
              </a:rPr>
              <a:t> anteriores, graças aos módulos </a:t>
            </a:r>
            <a:r>
              <a:rPr lang="pt-BR" dirty="0" err="1">
                <a:latin typeface="Montserrat" panose="00000500000000000000" pitchFamily="2" charset="0"/>
              </a:rPr>
              <a:t>Inception</a:t>
            </a:r>
            <a:r>
              <a:rPr lang="pt-BR" dirty="0">
                <a:latin typeface="Montserrat" panose="00000500000000000000" pitchFamily="2" charset="0"/>
              </a:rPr>
              <a:t>, que tornam o uso de parâmetros mais eficiente. Apesar de ser mais profunda, </a:t>
            </a:r>
            <a:r>
              <a:rPr lang="pt-BR" dirty="0" err="1">
                <a:latin typeface="Montserrat" panose="00000500000000000000" pitchFamily="2" charset="0"/>
              </a:rPr>
              <a:t>GoogLeNet</a:t>
            </a:r>
            <a:r>
              <a:rPr lang="pt-BR" dirty="0">
                <a:latin typeface="Montserrat" panose="00000500000000000000" pitchFamily="2" charset="0"/>
              </a:rPr>
              <a:t> tem cerca de 6 milhões de parâmetros, contra 60 milhões da </a:t>
            </a:r>
            <a:r>
              <a:rPr lang="pt-BR" dirty="0" err="1">
                <a:latin typeface="Montserrat" panose="00000500000000000000" pitchFamily="2" charset="0"/>
              </a:rPr>
              <a:t>AlexNet</a:t>
            </a:r>
            <a:r>
              <a:rPr lang="pt-BR" dirty="0">
                <a:latin typeface="Montserrat" panose="00000500000000000000" pitchFamily="2" charset="0"/>
              </a:rPr>
              <a:t>.</a:t>
            </a:r>
          </a:p>
          <a:p>
            <a:endParaRPr lang="pt-BR" dirty="0">
              <a:latin typeface="Montserrat" panose="00000500000000000000" pitchFamily="2" charset="0"/>
            </a:endParaRPr>
          </a:p>
          <a:p>
            <a:endParaRPr lang="pt-BR" dirty="0">
              <a:latin typeface="Montserrat" panose="00000500000000000000" pitchFamily="2" charset="0"/>
            </a:endParaRPr>
          </a:p>
        </p:txBody>
      </p:sp>
      <p:pic>
        <p:nvPicPr>
          <p:cNvPr id="8" name="Imagem 7">
            <a:extLst>
              <a:ext uri="{FF2B5EF4-FFF2-40B4-BE49-F238E27FC236}">
                <a16:creationId xmlns:a16="http://schemas.microsoft.com/office/drawing/2014/main" id="{20C15E4F-5943-32A6-51C2-1C3ADF18A64F}"/>
              </a:ext>
            </a:extLst>
          </p:cNvPr>
          <p:cNvPicPr>
            <a:picLocks noChangeAspect="1"/>
          </p:cNvPicPr>
          <p:nvPr/>
        </p:nvPicPr>
        <p:blipFill>
          <a:blip r:embed="rId2"/>
          <a:stretch>
            <a:fillRect/>
          </a:stretch>
        </p:blipFill>
        <p:spPr>
          <a:xfrm>
            <a:off x="6432647" y="1501253"/>
            <a:ext cx="5481849" cy="4066435"/>
          </a:xfrm>
          <a:prstGeom prst="rect">
            <a:avLst/>
          </a:prstGeom>
        </p:spPr>
      </p:pic>
    </p:spTree>
    <p:extLst>
      <p:ext uri="{BB962C8B-B14F-4D97-AF65-F5344CB8AC3E}">
        <p14:creationId xmlns:p14="http://schemas.microsoft.com/office/powerpoint/2010/main" val="3225828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65838C-4CC6-6D34-719B-2F5DD13923C5}"/>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D0A63EE4-2EC8-B253-3484-5E9AB242CD41}"/>
              </a:ext>
            </a:extLst>
          </p:cNvPr>
          <p:cNvSpPr txBox="1"/>
          <p:nvPr/>
        </p:nvSpPr>
        <p:spPr>
          <a:xfrm>
            <a:off x="1242706" y="404599"/>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GoogleLeNet</a:t>
            </a:r>
            <a:endParaRPr lang="pt-BR" sz="2400" dirty="0">
              <a:solidFill>
                <a:schemeClr val="accent4"/>
              </a:solidFill>
              <a:latin typeface="Montserrat" panose="00000500000000000000" pitchFamily="2" charset="0"/>
            </a:endParaRPr>
          </a:p>
        </p:txBody>
      </p:sp>
      <p:pic>
        <p:nvPicPr>
          <p:cNvPr id="5" name="Imagem 4" descr="Diagrama&#10;&#10;O conteúdo gerado por IA pode estar incorreto.">
            <a:extLst>
              <a:ext uri="{FF2B5EF4-FFF2-40B4-BE49-F238E27FC236}">
                <a16:creationId xmlns:a16="http://schemas.microsoft.com/office/drawing/2014/main" id="{E736DD88-7710-7D37-2641-40BB4043A54A}"/>
              </a:ext>
            </a:extLst>
          </p:cNvPr>
          <p:cNvPicPr>
            <a:picLocks noChangeAspect="1"/>
          </p:cNvPicPr>
          <p:nvPr/>
        </p:nvPicPr>
        <p:blipFill>
          <a:blip r:embed="rId2"/>
          <a:stretch>
            <a:fillRect/>
          </a:stretch>
        </p:blipFill>
        <p:spPr>
          <a:xfrm>
            <a:off x="7345680" y="1344930"/>
            <a:ext cx="4572000" cy="4293870"/>
          </a:xfrm>
          <a:prstGeom prst="rect">
            <a:avLst/>
          </a:prstGeom>
        </p:spPr>
      </p:pic>
      <p:sp>
        <p:nvSpPr>
          <p:cNvPr id="8" name="CaixaDeTexto 7">
            <a:extLst>
              <a:ext uri="{FF2B5EF4-FFF2-40B4-BE49-F238E27FC236}">
                <a16:creationId xmlns:a16="http://schemas.microsoft.com/office/drawing/2014/main" id="{0817326E-8425-4BEE-43BB-0A756F036FAE}"/>
              </a:ext>
            </a:extLst>
          </p:cNvPr>
          <p:cNvSpPr txBox="1"/>
          <p:nvPr/>
        </p:nvSpPr>
        <p:spPr>
          <a:xfrm>
            <a:off x="407670" y="1292860"/>
            <a:ext cx="6507480" cy="5078313"/>
          </a:xfrm>
          <a:prstGeom prst="rect">
            <a:avLst/>
          </a:prstGeom>
          <a:noFill/>
        </p:spPr>
        <p:txBody>
          <a:bodyPr wrap="square">
            <a:spAutoFit/>
          </a:bodyPr>
          <a:lstStyle/>
          <a:p>
            <a:pPr>
              <a:buNone/>
            </a:pPr>
            <a:r>
              <a:rPr lang="pt-BR" dirty="0">
                <a:latin typeface="Montserrat" panose="00000500000000000000" pitchFamily="2" charset="0"/>
              </a:rPr>
              <a:t>A figura ao mostra a estrutura de um módulo </a:t>
            </a:r>
            <a:r>
              <a:rPr lang="pt-BR" dirty="0" err="1">
                <a:latin typeface="Montserrat" panose="00000500000000000000" pitchFamily="2" charset="0"/>
              </a:rPr>
              <a:t>Inception</a:t>
            </a:r>
            <a:r>
              <a:rPr lang="pt-BR" dirty="0">
                <a:latin typeface="Montserrat" panose="00000500000000000000" pitchFamily="2" charset="0"/>
              </a:rPr>
              <a:t>. O sinal de entrada é enviado para quatro caminhos paralelos:</a:t>
            </a:r>
          </a:p>
          <a:p>
            <a:pPr>
              <a:buFont typeface="Arial" panose="020B0604020202020204" pitchFamily="34" charset="0"/>
              <a:buChar char="•"/>
            </a:pPr>
            <a:r>
              <a:rPr lang="pt-BR" dirty="0">
                <a:latin typeface="Montserrat" panose="00000500000000000000" pitchFamily="2" charset="0"/>
              </a:rPr>
              <a:t>Convoluções com kernels de tamanhos diferentes: 1×1, 3×3, 5×5.</a:t>
            </a:r>
          </a:p>
          <a:p>
            <a:pPr>
              <a:buFont typeface="Arial" panose="020B0604020202020204" pitchFamily="34" charset="0"/>
              <a:buChar char="•"/>
            </a:pPr>
            <a:r>
              <a:rPr lang="pt-BR" dirty="0">
                <a:latin typeface="Montserrat" panose="00000500000000000000" pitchFamily="2" charset="0"/>
              </a:rPr>
              <a:t>Uma camada de </a:t>
            </a:r>
            <a:r>
              <a:rPr lang="pt-BR" dirty="0" err="1">
                <a:latin typeface="Montserrat" panose="00000500000000000000" pitchFamily="2" charset="0"/>
              </a:rPr>
              <a:t>max</a:t>
            </a:r>
            <a:r>
              <a:rPr lang="pt-BR" dirty="0">
                <a:latin typeface="Montserrat" panose="00000500000000000000" pitchFamily="2" charset="0"/>
              </a:rPr>
              <a:t> </a:t>
            </a:r>
            <a:r>
              <a:rPr lang="pt-BR" dirty="0" err="1">
                <a:latin typeface="Montserrat" panose="00000500000000000000" pitchFamily="2" charset="0"/>
              </a:rPr>
              <a:t>pooling</a:t>
            </a:r>
            <a:r>
              <a:rPr lang="pt-BR" dirty="0">
                <a:latin typeface="Montserrat" panose="00000500000000000000" pitchFamily="2" charset="0"/>
              </a:rPr>
              <a:t> (3×3). Todas usam </a:t>
            </a:r>
            <a:r>
              <a:rPr lang="pt-BR" dirty="0" err="1">
                <a:latin typeface="Montserrat" panose="00000500000000000000" pitchFamily="2" charset="0"/>
              </a:rPr>
              <a:t>stride</a:t>
            </a:r>
            <a:r>
              <a:rPr lang="pt-BR" dirty="0">
                <a:latin typeface="Montserrat" panose="00000500000000000000" pitchFamily="2" charset="0"/>
              </a:rPr>
              <a:t> = 1 e </a:t>
            </a:r>
            <a:r>
              <a:rPr lang="pt-BR" dirty="0" err="1">
                <a:latin typeface="Montserrat" panose="00000500000000000000" pitchFamily="2" charset="0"/>
              </a:rPr>
              <a:t>padding</a:t>
            </a:r>
            <a:r>
              <a:rPr lang="pt-BR" dirty="0">
                <a:latin typeface="Montserrat" panose="00000500000000000000" pitchFamily="2" charset="0"/>
              </a:rPr>
              <a:t> “</a:t>
            </a:r>
            <a:r>
              <a:rPr lang="pt-BR" dirty="0" err="1">
                <a:latin typeface="Montserrat" panose="00000500000000000000" pitchFamily="2" charset="0"/>
              </a:rPr>
              <a:t>same</a:t>
            </a:r>
            <a:r>
              <a:rPr lang="pt-BR" dirty="0">
                <a:latin typeface="Montserrat" panose="00000500000000000000" pitchFamily="2" charset="0"/>
              </a:rPr>
              <a:t>”, mantendo altura e largura iguais à entrada. Isso permite concatenar as saídas na profundidade (camada “</a:t>
            </a:r>
            <a:r>
              <a:rPr lang="pt-BR" dirty="0" err="1">
                <a:latin typeface="Montserrat" panose="00000500000000000000" pitchFamily="2" charset="0"/>
              </a:rPr>
              <a:t>Depth</a:t>
            </a:r>
            <a:r>
              <a:rPr lang="pt-BR" dirty="0">
                <a:latin typeface="Montserrat" panose="00000500000000000000" pitchFamily="2" charset="0"/>
              </a:rPr>
              <a:t> </a:t>
            </a:r>
            <a:r>
              <a:rPr lang="pt-BR" dirty="0" err="1">
                <a:latin typeface="Montserrat" panose="00000500000000000000" pitchFamily="2" charset="0"/>
              </a:rPr>
              <a:t>concat</a:t>
            </a:r>
            <a:r>
              <a:rPr lang="pt-BR" dirty="0">
                <a:latin typeface="Montserrat" panose="00000500000000000000" pitchFamily="2" charset="0"/>
              </a:rPr>
              <a:t>”). As convoluções 1×1 têm três funções:</a:t>
            </a:r>
          </a:p>
          <a:p>
            <a:pPr>
              <a:buFont typeface="+mj-lt"/>
              <a:buAutoNum type="arabicPeriod"/>
            </a:pPr>
            <a:r>
              <a:rPr lang="pt-BR" dirty="0">
                <a:latin typeface="Montserrat" panose="00000500000000000000" pitchFamily="2" charset="0"/>
              </a:rPr>
              <a:t>Capturam padrões na profundidade (entre canais).</a:t>
            </a:r>
          </a:p>
          <a:p>
            <a:pPr>
              <a:buFont typeface="+mj-lt"/>
              <a:buAutoNum type="arabicPeriod"/>
            </a:pPr>
            <a:r>
              <a:rPr lang="pt-BR" dirty="0">
                <a:latin typeface="Montserrat" panose="00000500000000000000" pitchFamily="2" charset="0"/>
              </a:rPr>
              <a:t>Reduzem dimensionalidade (camadas gargalo), diminuindo custo computacional.</a:t>
            </a:r>
          </a:p>
          <a:p>
            <a:pPr>
              <a:buFont typeface="+mj-lt"/>
              <a:buAutoNum type="arabicPeriod"/>
            </a:pPr>
            <a:r>
              <a:rPr lang="pt-BR" dirty="0">
                <a:latin typeface="Montserrat" panose="00000500000000000000" pitchFamily="2" charset="0"/>
              </a:rPr>
              <a:t>Combinadas com outras convoluções, funcionam como redes mais complexas varrendo a imagem.</a:t>
            </a:r>
          </a:p>
          <a:p>
            <a:pPr>
              <a:buNone/>
            </a:pPr>
            <a:r>
              <a:rPr lang="pt-BR" dirty="0">
                <a:latin typeface="Montserrat" panose="00000500000000000000" pitchFamily="2" charset="0"/>
              </a:rPr>
              <a:t>Em resumo, o módulo </a:t>
            </a:r>
            <a:r>
              <a:rPr lang="pt-BR" dirty="0" err="1">
                <a:latin typeface="Montserrat" panose="00000500000000000000" pitchFamily="2" charset="0"/>
              </a:rPr>
              <a:t>Inception</a:t>
            </a:r>
            <a:r>
              <a:rPr lang="pt-BR" dirty="0">
                <a:latin typeface="Montserrat" panose="00000500000000000000" pitchFamily="2" charset="0"/>
              </a:rPr>
              <a:t> é como uma camada convolucional turbinada, capaz de extrair padrões em múltiplas escalas.</a:t>
            </a:r>
          </a:p>
        </p:txBody>
      </p:sp>
    </p:spTree>
    <p:extLst>
      <p:ext uri="{BB962C8B-B14F-4D97-AF65-F5344CB8AC3E}">
        <p14:creationId xmlns:p14="http://schemas.microsoft.com/office/powerpoint/2010/main" val="3914452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D0BC92-26CB-1242-CC03-234345A585D1}"/>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20566AC3-FDC4-E256-F13E-B12590D05D83}"/>
              </a:ext>
            </a:extLst>
          </p:cNvPr>
          <p:cNvSpPr txBox="1"/>
          <p:nvPr/>
        </p:nvSpPr>
        <p:spPr>
          <a:xfrm>
            <a:off x="1477656" y="595099"/>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GoogleLeNet</a:t>
            </a:r>
            <a:endParaRPr lang="pt-BR" sz="2400" dirty="0">
              <a:solidFill>
                <a:schemeClr val="accent4"/>
              </a:solidFill>
              <a:latin typeface="Montserrat" panose="00000500000000000000" pitchFamily="2" charset="0"/>
            </a:endParaRPr>
          </a:p>
        </p:txBody>
      </p:sp>
      <p:pic>
        <p:nvPicPr>
          <p:cNvPr id="4" name="Imagem 3" descr="Uma imagem contendo Diagrama&#10;&#10;O conteúdo gerado por IA pode estar incorreto.">
            <a:extLst>
              <a:ext uri="{FF2B5EF4-FFF2-40B4-BE49-F238E27FC236}">
                <a16:creationId xmlns:a16="http://schemas.microsoft.com/office/drawing/2014/main" id="{90E1A86D-2357-785B-835A-DC96A4B62991}"/>
              </a:ext>
            </a:extLst>
          </p:cNvPr>
          <p:cNvPicPr>
            <a:picLocks noChangeAspect="1"/>
          </p:cNvPicPr>
          <p:nvPr/>
        </p:nvPicPr>
        <p:blipFill>
          <a:blip r:embed="rId2"/>
          <a:stretch>
            <a:fillRect/>
          </a:stretch>
        </p:blipFill>
        <p:spPr>
          <a:xfrm>
            <a:off x="6617434" y="1530350"/>
            <a:ext cx="5191523" cy="4146550"/>
          </a:xfrm>
          <a:prstGeom prst="rect">
            <a:avLst/>
          </a:prstGeom>
        </p:spPr>
      </p:pic>
      <p:sp>
        <p:nvSpPr>
          <p:cNvPr id="12" name="CaixaDeTexto 11">
            <a:extLst>
              <a:ext uri="{FF2B5EF4-FFF2-40B4-BE49-F238E27FC236}">
                <a16:creationId xmlns:a16="http://schemas.microsoft.com/office/drawing/2014/main" id="{BECA5156-056D-BE0E-01F8-2C44A739E2C1}"/>
              </a:ext>
            </a:extLst>
          </p:cNvPr>
          <p:cNvSpPr txBox="1"/>
          <p:nvPr/>
        </p:nvSpPr>
        <p:spPr>
          <a:xfrm>
            <a:off x="383043" y="1530350"/>
            <a:ext cx="5612240" cy="4801314"/>
          </a:xfrm>
          <a:prstGeom prst="rect">
            <a:avLst/>
          </a:prstGeom>
          <a:noFill/>
        </p:spPr>
        <p:txBody>
          <a:bodyPr wrap="square">
            <a:spAutoFit/>
          </a:bodyPr>
          <a:lstStyle/>
          <a:p>
            <a:r>
              <a:rPr lang="pt-BR" dirty="0">
                <a:latin typeface="Montserrat" panose="00000500000000000000" pitchFamily="2" charset="0"/>
              </a:rPr>
              <a:t>A figura mostra um módulo </a:t>
            </a:r>
            <a:r>
              <a:rPr lang="pt-BR" dirty="0" err="1">
                <a:latin typeface="Montserrat" panose="00000500000000000000" pitchFamily="2" charset="0"/>
              </a:rPr>
              <a:t>Inception</a:t>
            </a:r>
            <a:r>
              <a:rPr lang="pt-BR" dirty="0">
                <a:latin typeface="Montserrat" panose="00000500000000000000" pitchFamily="2" charset="0"/>
              </a:rPr>
              <a:t>, onde o sinal de entrada é processado por quatro caminhos paralelos: uma convolução 1×1 isolada, uma convolução 3×3 precedida por 1×1, uma convolução 5×5 também precedida por 1×1 e uma camada de </a:t>
            </a:r>
            <a:r>
              <a:rPr lang="pt-BR" dirty="0" err="1">
                <a:latin typeface="Montserrat" panose="00000500000000000000" pitchFamily="2" charset="0"/>
              </a:rPr>
              <a:t>max</a:t>
            </a:r>
            <a:r>
              <a:rPr lang="pt-BR" dirty="0">
                <a:latin typeface="Montserrat" panose="00000500000000000000" pitchFamily="2" charset="0"/>
              </a:rPr>
              <a:t> </a:t>
            </a:r>
            <a:r>
              <a:rPr lang="pt-BR" dirty="0" err="1">
                <a:latin typeface="Montserrat" panose="00000500000000000000" pitchFamily="2" charset="0"/>
              </a:rPr>
              <a:t>pooling</a:t>
            </a:r>
            <a:r>
              <a:rPr lang="pt-BR" dirty="0">
                <a:latin typeface="Montserrat" panose="00000500000000000000" pitchFamily="2" charset="0"/>
              </a:rPr>
              <a:t> 3×3 seguida por 1×1. Todas usam </a:t>
            </a:r>
            <a:r>
              <a:rPr lang="pt-BR" dirty="0" err="1">
                <a:latin typeface="Montserrat" panose="00000500000000000000" pitchFamily="2" charset="0"/>
              </a:rPr>
              <a:t>stride</a:t>
            </a:r>
            <a:r>
              <a:rPr lang="pt-BR" dirty="0">
                <a:latin typeface="Montserrat" panose="00000500000000000000" pitchFamily="2" charset="0"/>
              </a:rPr>
              <a:t> 1 e </a:t>
            </a:r>
            <a:r>
              <a:rPr lang="pt-BR" dirty="0" err="1">
                <a:latin typeface="Montserrat" panose="00000500000000000000" pitchFamily="2" charset="0"/>
              </a:rPr>
              <a:t>padding</a:t>
            </a:r>
            <a:r>
              <a:rPr lang="pt-BR" dirty="0">
                <a:latin typeface="Montserrat" panose="00000500000000000000" pitchFamily="2" charset="0"/>
              </a:rPr>
              <a:t> “</a:t>
            </a:r>
            <a:r>
              <a:rPr lang="pt-BR" dirty="0" err="1">
                <a:latin typeface="Montserrat" panose="00000500000000000000" pitchFamily="2" charset="0"/>
              </a:rPr>
              <a:t>same</a:t>
            </a:r>
            <a:r>
              <a:rPr lang="pt-BR" dirty="0">
                <a:latin typeface="Montserrat" panose="00000500000000000000" pitchFamily="2" charset="0"/>
              </a:rPr>
              <a:t>”, mantendo altura e largura iguais à entrada. As saídas são concatenadas na profundidade na camada verde “</a:t>
            </a:r>
            <a:r>
              <a:rPr lang="pt-BR" dirty="0" err="1">
                <a:latin typeface="Montserrat" panose="00000500000000000000" pitchFamily="2" charset="0"/>
              </a:rPr>
              <a:t>Depth</a:t>
            </a:r>
            <a:r>
              <a:rPr lang="pt-BR" dirty="0">
                <a:latin typeface="Montserrat" panose="00000500000000000000" pitchFamily="2" charset="0"/>
              </a:rPr>
              <a:t> </a:t>
            </a:r>
            <a:r>
              <a:rPr lang="pt-BR" dirty="0" err="1">
                <a:latin typeface="Montserrat" panose="00000500000000000000" pitchFamily="2" charset="0"/>
              </a:rPr>
              <a:t>concat</a:t>
            </a:r>
            <a:r>
              <a:rPr lang="pt-BR" dirty="0">
                <a:latin typeface="Montserrat" panose="00000500000000000000" pitchFamily="2" charset="0"/>
              </a:rPr>
              <a:t>”. As convoluções 1×1 reduzem dimensionalidade, capturam padrões entre canais e, combinadas com outras, aumentam a capacidade de extração de padrões. Assim, o módulo </a:t>
            </a:r>
            <a:r>
              <a:rPr lang="pt-BR" dirty="0" err="1">
                <a:latin typeface="Montserrat" panose="00000500000000000000" pitchFamily="2" charset="0"/>
              </a:rPr>
              <a:t>Inception</a:t>
            </a:r>
            <a:r>
              <a:rPr lang="pt-BR" dirty="0">
                <a:latin typeface="Montserrat" panose="00000500000000000000" pitchFamily="2" charset="0"/>
              </a:rPr>
              <a:t> é como uma camada convolucional turbinada, capaz de analisar múltiplas escalas de forma eficiente.</a:t>
            </a:r>
          </a:p>
        </p:txBody>
      </p:sp>
    </p:spTree>
    <p:extLst>
      <p:ext uri="{BB962C8B-B14F-4D97-AF65-F5344CB8AC3E}">
        <p14:creationId xmlns:p14="http://schemas.microsoft.com/office/powerpoint/2010/main" val="20826090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5A312C-92CB-01A0-35CC-9165B1088511}"/>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C83D213A-C9EE-CFB5-9ABA-95FD10BFF5C0}"/>
              </a:ext>
            </a:extLst>
          </p:cNvPr>
          <p:cNvSpPr txBox="1"/>
          <p:nvPr/>
        </p:nvSpPr>
        <p:spPr>
          <a:xfrm>
            <a:off x="1477656" y="595099"/>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ResNet</a:t>
            </a:r>
            <a:endParaRPr lang="pt-BR" sz="2400" dirty="0">
              <a:solidFill>
                <a:schemeClr val="accent4"/>
              </a:solidFill>
              <a:latin typeface="Montserrat" panose="00000500000000000000" pitchFamily="2" charset="0"/>
            </a:endParaRPr>
          </a:p>
        </p:txBody>
      </p:sp>
      <p:sp>
        <p:nvSpPr>
          <p:cNvPr id="5" name="CaixaDeTexto 4">
            <a:extLst>
              <a:ext uri="{FF2B5EF4-FFF2-40B4-BE49-F238E27FC236}">
                <a16:creationId xmlns:a16="http://schemas.microsoft.com/office/drawing/2014/main" id="{EDC59C37-80AA-F41B-1C03-ADC71699E3D2}"/>
              </a:ext>
            </a:extLst>
          </p:cNvPr>
          <p:cNvSpPr txBox="1"/>
          <p:nvPr/>
        </p:nvSpPr>
        <p:spPr>
          <a:xfrm>
            <a:off x="636104" y="1554554"/>
            <a:ext cx="5025225" cy="4247317"/>
          </a:xfrm>
          <a:prstGeom prst="rect">
            <a:avLst/>
          </a:prstGeom>
          <a:noFill/>
        </p:spPr>
        <p:txBody>
          <a:bodyPr wrap="square">
            <a:spAutoFit/>
          </a:bodyPr>
          <a:lstStyle/>
          <a:p>
            <a:r>
              <a:rPr lang="pt-BR" dirty="0">
                <a:latin typeface="Montserrat" panose="00000500000000000000" pitchFamily="2" charset="0"/>
              </a:rPr>
              <a:t>Em 2015, a </a:t>
            </a:r>
            <a:r>
              <a:rPr lang="pt-BR" dirty="0" err="1">
                <a:latin typeface="Montserrat" panose="00000500000000000000" pitchFamily="2" charset="0"/>
              </a:rPr>
              <a:t>ResNet</a:t>
            </a:r>
            <a:r>
              <a:rPr lang="pt-BR" dirty="0">
                <a:latin typeface="Montserrat" panose="00000500000000000000" pitchFamily="2" charset="0"/>
              </a:rPr>
              <a:t> venceu o desafio ILSVRC com taxa de erro inferior a 3,6%, usando redes extremamente profundas, como a versão com 152 camadas. O segredo para treinar redes tão profundas é o uso de conexões de atalho, que implementam o aprendizado residual. Nessa técnica, a entrada é somada à saída de camadas posteriores, fazendo a rede aprender apenas a diferença entre a saída desejada e a entrada: f(x) = h(x) – x. Isso facilita o treinamento, pois a rede começa próxima da função identidade e o sinal pode atravessar a rede mesmo quando algumas camadas ainda não aprenderam.</a:t>
            </a:r>
          </a:p>
        </p:txBody>
      </p:sp>
      <p:pic>
        <p:nvPicPr>
          <p:cNvPr id="7" name="Imagem 6" descr="Diagrama&#10;&#10;O conteúdo gerado por IA pode estar incorreto.">
            <a:extLst>
              <a:ext uri="{FF2B5EF4-FFF2-40B4-BE49-F238E27FC236}">
                <a16:creationId xmlns:a16="http://schemas.microsoft.com/office/drawing/2014/main" id="{8B1EEB4E-BE76-BFF3-D6CE-14C02E84B42E}"/>
              </a:ext>
            </a:extLst>
          </p:cNvPr>
          <p:cNvPicPr>
            <a:picLocks noChangeAspect="1"/>
          </p:cNvPicPr>
          <p:nvPr/>
        </p:nvPicPr>
        <p:blipFill>
          <a:blip r:embed="rId2"/>
          <a:stretch>
            <a:fillRect/>
          </a:stretch>
        </p:blipFill>
        <p:spPr>
          <a:xfrm>
            <a:off x="6402152" y="1807606"/>
            <a:ext cx="5153744" cy="3559524"/>
          </a:xfrm>
          <a:prstGeom prst="rect">
            <a:avLst/>
          </a:prstGeom>
        </p:spPr>
      </p:pic>
    </p:spTree>
    <p:extLst>
      <p:ext uri="{BB962C8B-B14F-4D97-AF65-F5344CB8AC3E}">
        <p14:creationId xmlns:p14="http://schemas.microsoft.com/office/powerpoint/2010/main" val="32057157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BB1EDB-B5CC-5067-4D66-FE51AB809385}"/>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0582B82B-4876-3E23-FF7F-5EE5D9E4208F}"/>
              </a:ext>
            </a:extLst>
          </p:cNvPr>
          <p:cNvSpPr txBox="1"/>
          <p:nvPr/>
        </p:nvSpPr>
        <p:spPr>
          <a:xfrm>
            <a:off x="1493559" y="618953"/>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ResNet</a:t>
            </a:r>
            <a:endParaRPr lang="pt-BR" sz="2400" dirty="0">
              <a:solidFill>
                <a:schemeClr val="accent4"/>
              </a:solidFill>
              <a:latin typeface="Montserrat" panose="00000500000000000000" pitchFamily="2" charset="0"/>
            </a:endParaRPr>
          </a:p>
        </p:txBody>
      </p:sp>
      <p:pic>
        <p:nvPicPr>
          <p:cNvPr id="4" name="Imagem 3" descr="Diagrama&#10;&#10;O conteúdo gerado por IA pode estar incorreto.">
            <a:extLst>
              <a:ext uri="{FF2B5EF4-FFF2-40B4-BE49-F238E27FC236}">
                <a16:creationId xmlns:a16="http://schemas.microsoft.com/office/drawing/2014/main" id="{BB869072-772D-A14F-68E2-99579440438A}"/>
              </a:ext>
            </a:extLst>
          </p:cNvPr>
          <p:cNvPicPr>
            <a:picLocks noChangeAspect="1"/>
          </p:cNvPicPr>
          <p:nvPr/>
        </p:nvPicPr>
        <p:blipFill>
          <a:blip r:embed="rId2"/>
          <a:stretch>
            <a:fillRect/>
          </a:stretch>
        </p:blipFill>
        <p:spPr>
          <a:xfrm>
            <a:off x="6993733" y="1399520"/>
            <a:ext cx="5010849" cy="4744112"/>
          </a:xfrm>
          <a:prstGeom prst="rect">
            <a:avLst/>
          </a:prstGeom>
        </p:spPr>
      </p:pic>
      <p:sp>
        <p:nvSpPr>
          <p:cNvPr id="8" name="CaixaDeTexto 7">
            <a:extLst>
              <a:ext uri="{FF2B5EF4-FFF2-40B4-BE49-F238E27FC236}">
                <a16:creationId xmlns:a16="http://schemas.microsoft.com/office/drawing/2014/main" id="{18881048-208A-A183-E8C1-76052D7F7A6F}"/>
              </a:ext>
            </a:extLst>
          </p:cNvPr>
          <p:cNvSpPr txBox="1"/>
          <p:nvPr/>
        </p:nvSpPr>
        <p:spPr>
          <a:xfrm>
            <a:off x="580445" y="1789075"/>
            <a:ext cx="5669280" cy="3693319"/>
          </a:xfrm>
          <a:prstGeom prst="rect">
            <a:avLst/>
          </a:prstGeom>
          <a:noFill/>
        </p:spPr>
        <p:txBody>
          <a:bodyPr wrap="square">
            <a:spAutoFit/>
          </a:bodyPr>
          <a:lstStyle/>
          <a:p>
            <a:r>
              <a:rPr lang="pt-BR" dirty="0">
                <a:latin typeface="Montserrat" panose="00000500000000000000" pitchFamily="2" charset="0"/>
              </a:rPr>
              <a:t>A figura compara uma rede profunda tradicional com uma rede residual. À esquerda, vemos que em redes comuns algumas camadas bloqueiam a retropropagação ou não aprendem, dificultando o treinamento. À direita, a rede residual usa conexões de atalho que permitem que o sinal atravesse a rede mesmo quando certas camadas não aprendem. Essas conexões garantem fluxo de informação e gradientes, tornando possível treinar redes extremamente profundas. Cada bloco com conexão de atalho é chamado de unidade residual.</a:t>
            </a:r>
          </a:p>
        </p:txBody>
      </p:sp>
    </p:spTree>
    <p:extLst>
      <p:ext uri="{BB962C8B-B14F-4D97-AF65-F5344CB8AC3E}">
        <p14:creationId xmlns:p14="http://schemas.microsoft.com/office/powerpoint/2010/main" val="6954278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F7803D-DF7E-BE63-E112-425DF4552000}"/>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D2959366-D307-6BAB-0B69-22FAED0C667D}"/>
              </a:ext>
            </a:extLst>
          </p:cNvPr>
          <p:cNvSpPr txBox="1"/>
          <p:nvPr/>
        </p:nvSpPr>
        <p:spPr>
          <a:xfrm>
            <a:off x="1510811" y="915079"/>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ResNet</a:t>
            </a:r>
            <a:endParaRPr lang="pt-BR" sz="2400" dirty="0">
              <a:solidFill>
                <a:schemeClr val="accent4"/>
              </a:solidFill>
              <a:latin typeface="Montserrat" panose="00000500000000000000" pitchFamily="2" charset="0"/>
            </a:endParaRPr>
          </a:p>
        </p:txBody>
      </p:sp>
      <p:pic>
        <p:nvPicPr>
          <p:cNvPr id="5" name="Imagem 4" descr="Diagrama&#10;&#10;O conteúdo gerado por IA pode estar incorreto.">
            <a:extLst>
              <a:ext uri="{FF2B5EF4-FFF2-40B4-BE49-F238E27FC236}">
                <a16:creationId xmlns:a16="http://schemas.microsoft.com/office/drawing/2014/main" id="{DA5628DE-F332-1E3D-AEDB-D16D7D4B4961}"/>
              </a:ext>
            </a:extLst>
          </p:cNvPr>
          <p:cNvPicPr>
            <a:picLocks noChangeAspect="1"/>
          </p:cNvPicPr>
          <p:nvPr/>
        </p:nvPicPr>
        <p:blipFill>
          <a:blip r:embed="rId2"/>
          <a:stretch>
            <a:fillRect/>
          </a:stretch>
        </p:blipFill>
        <p:spPr>
          <a:xfrm>
            <a:off x="5747083" y="1805433"/>
            <a:ext cx="4508930" cy="4220164"/>
          </a:xfrm>
          <a:prstGeom prst="rect">
            <a:avLst/>
          </a:prstGeom>
        </p:spPr>
      </p:pic>
      <p:sp>
        <p:nvSpPr>
          <p:cNvPr id="4" name="CaixaDeTexto 3">
            <a:extLst>
              <a:ext uri="{FF2B5EF4-FFF2-40B4-BE49-F238E27FC236}">
                <a16:creationId xmlns:a16="http://schemas.microsoft.com/office/drawing/2014/main" id="{E13ED2A9-2B8E-970C-E20D-366D6DC113DE}"/>
              </a:ext>
            </a:extLst>
          </p:cNvPr>
          <p:cNvSpPr txBox="1"/>
          <p:nvPr/>
        </p:nvSpPr>
        <p:spPr>
          <a:xfrm>
            <a:off x="473120" y="2102080"/>
            <a:ext cx="5273963" cy="3416320"/>
          </a:xfrm>
          <a:prstGeom prst="rect">
            <a:avLst/>
          </a:prstGeom>
          <a:noFill/>
        </p:spPr>
        <p:txBody>
          <a:bodyPr wrap="square">
            <a:spAutoFit/>
          </a:bodyPr>
          <a:lstStyle/>
          <a:p>
            <a:r>
              <a:rPr lang="pt-BR" dirty="0">
                <a:latin typeface="Montserrat" panose="00000500000000000000" pitchFamily="2" charset="0"/>
              </a:rPr>
              <a:t>Na </a:t>
            </a:r>
            <a:r>
              <a:rPr lang="pt-BR" dirty="0" err="1">
                <a:latin typeface="Montserrat" panose="00000500000000000000" pitchFamily="2" charset="0"/>
              </a:rPr>
              <a:t>ResNet</a:t>
            </a:r>
            <a:r>
              <a:rPr lang="pt-BR" dirty="0">
                <a:latin typeface="Montserrat" panose="00000500000000000000" pitchFamily="2" charset="0"/>
              </a:rPr>
              <a:t>, o número de mapas de características é dobrado a cada alguns blocos residuais, enquanto a altura e a largura são reduzidas pela metade usando convoluções com </a:t>
            </a:r>
            <a:r>
              <a:rPr lang="pt-BR" dirty="0" err="1">
                <a:latin typeface="Montserrat" panose="00000500000000000000" pitchFamily="2" charset="0"/>
              </a:rPr>
              <a:t>stride</a:t>
            </a:r>
            <a:r>
              <a:rPr lang="pt-BR" dirty="0">
                <a:latin typeface="Montserrat" panose="00000500000000000000" pitchFamily="2" charset="0"/>
              </a:rPr>
              <a:t> 2. Quando isso acontece, a entrada e a saída do bloco têm formatos diferentes, e não é possível somá-las diretamente. A Figura 12-18 mostra esse problema na seta tracejada. Para resolver, a conexão de atalho aplica uma convolução 1×1, ajustando dimensões e profundidade para permitir a soma correta.</a:t>
            </a:r>
          </a:p>
        </p:txBody>
      </p:sp>
    </p:spTree>
    <p:extLst>
      <p:ext uri="{BB962C8B-B14F-4D97-AF65-F5344CB8AC3E}">
        <p14:creationId xmlns:p14="http://schemas.microsoft.com/office/powerpoint/2010/main" val="821804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BCA43-33AC-0714-D74A-AB543937187F}"/>
            </a:ext>
          </a:extLst>
        </p:cNvPr>
        <p:cNvGrpSpPr/>
        <p:nvPr/>
      </p:nvGrpSpPr>
      <p:grpSpPr>
        <a:xfrm>
          <a:off x="0" y="0"/>
          <a:ext cx="0" cy="0"/>
          <a:chOff x="0" y="0"/>
          <a:chExt cx="0" cy="0"/>
        </a:xfrm>
      </p:grpSpPr>
      <p:pic>
        <p:nvPicPr>
          <p:cNvPr id="9" name="Imagem 8" descr="Imagem de vídeo game&#10;&#10;O conteúdo gerado por IA pode estar incorreto.">
            <a:extLst>
              <a:ext uri="{FF2B5EF4-FFF2-40B4-BE49-F238E27FC236}">
                <a16:creationId xmlns:a16="http://schemas.microsoft.com/office/drawing/2014/main" id="{9CFBFE84-AA20-56A1-6295-1EE22B702E1A}"/>
              </a:ext>
            </a:extLst>
          </p:cNvPr>
          <p:cNvPicPr>
            <a:picLocks noChangeAspect="1"/>
          </p:cNvPicPr>
          <p:nvPr/>
        </p:nvPicPr>
        <p:blipFill>
          <a:blip r:embed="rId2"/>
          <a:stretch>
            <a:fillRect/>
          </a:stretch>
        </p:blipFill>
        <p:spPr>
          <a:xfrm>
            <a:off x="0" y="17178"/>
            <a:ext cx="12192000" cy="6858000"/>
          </a:xfrm>
          <a:prstGeom prst="rect">
            <a:avLst/>
          </a:prstGeom>
        </p:spPr>
      </p:pic>
      <p:pic>
        <p:nvPicPr>
          <p:cNvPr id="2" name="Imagem 1" descr="Uma imagem contendo Texto&#10;&#10;O conteúdo gerado por IA pode estar incorreto.">
            <a:extLst>
              <a:ext uri="{FF2B5EF4-FFF2-40B4-BE49-F238E27FC236}">
                <a16:creationId xmlns:a16="http://schemas.microsoft.com/office/drawing/2014/main" id="{130D7C12-D6C7-B503-7D25-E4853EC36C81}"/>
              </a:ext>
            </a:extLst>
          </p:cNvPr>
          <p:cNvPicPr>
            <a:picLocks noChangeAspect="1"/>
          </p:cNvPicPr>
          <p:nvPr/>
        </p:nvPicPr>
        <p:blipFill>
          <a:blip r:embed="rId3"/>
          <a:srcRect r="87525" b="78164"/>
          <a:stretch>
            <a:fillRect/>
          </a:stretch>
        </p:blipFill>
        <p:spPr>
          <a:xfrm>
            <a:off x="-2346" y="0"/>
            <a:ext cx="1520952" cy="1497498"/>
          </a:xfrm>
          <a:prstGeom prst="rect">
            <a:avLst/>
          </a:prstGeom>
        </p:spPr>
      </p:pic>
      <p:pic>
        <p:nvPicPr>
          <p:cNvPr id="3" name="Imagem 2" descr="Uma imagem contendo Texto&#10;&#10;O conteúdo gerado por IA pode estar incorreto.">
            <a:extLst>
              <a:ext uri="{FF2B5EF4-FFF2-40B4-BE49-F238E27FC236}">
                <a16:creationId xmlns:a16="http://schemas.microsoft.com/office/drawing/2014/main" id="{756B411A-56F2-DFB8-39CB-92F8C90D59CB}"/>
              </a:ext>
            </a:extLst>
          </p:cNvPr>
          <p:cNvPicPr>
            <a:picLocks noChangeAspect="1"/>
          </p:cNvPicPr>
          <p:nvPr/>
        </p:nvPicPr>
        <p:blipFill>
          <a:blip r:embed="rId3"/>
          <a:srcRect l="29650" t="81044" r="52377"/>
          <a:stretch>
            <a:fillRect/>
          </a:stretch>
        </p:blipFill>
        <p:spPr>
          <a:xfrm>
            <a:off x="3611880" y="5558015"/>
            <a:ext cx="2191255" cy="1299985"/>
          </a:xfrm>
          <a:prstGeom prst="rect">
            <a:avLst/>
          </a:prstGeom>
        </p:spPr>
      </p:pic>
      <p:sp>
        <p:nvSpPr>
          <p:cNvPr id="4" name="CaixaDeTexto 3">
            <a:extLst>
              <a:ext uri="{FF2B5EF4-FFF2-40B4-BE49-F238E27FC236}">
                <a16:creationId xmlns:a16="http://schemas.microsoft.com/office/drawing/2014/main" id="{9850A34E-8E37-CE62-94B6-EFBDE35858CC}"/>
              </a:ext>
            </a:extLst>
          </p:cNvPr>
          <p:cNvSpPr txBox="1"/>
          <p:nvPr/>
        </p:nvSpPr>
        <p:spPr>
          <a:xfrm>
            <a:off x="538879" y="1790205"/>
            <a:ext cx="6432477" cy="1754326"/>
          </a:xfrm>
          <a:prstGeom prst="rect">
            <a:avLst/>
          </a:prstGeom>
        </p:spPr>
        <p:txBody>
          <a:bodyPr wrap="square" rtlCol="0">
            <a:spAutoFit/>
          </a:bodyPr>
          <a:lstStyle/>
          <a:p>
            <a:r>
              <a:rPr lang="en-US" sz="3600">
                <a:solidFill>
                  <a:srgbClr val="1B55DC"/>
                </a:solidFill>
                <a:latin typeface="Montserrat" pitchFamily="2" charset="0"/>
              </a:rPr>
              <a:t>Deep Computer Vision Using Convolutional Neural Networks</a:t>
            </a:r>
            <a:endParaRPr lang="pt-BR" sz="3600">
              <a:solidFill>
                <a:schemeClr val="tx1">
                  <a:lumMod val="75000"/>
                  <a:lumOff val="25000"/>
                </a:schemeClr>
              </a:solidFill>
              <a:latin typeface="Montserrat" pitchFamily="2" charset="0"/>
            </a:endParaRPr>
          </a:p>
        </p:txBody>
      </p:sp>
      <p:sp>
        <p:nvSpPr>
          <p:cNvPr id="5" name="CaixaDeTexto 4">
            <a:extLst>
              <a:ext uri="{FF2B5EF4-FFF2-40B4-BE49-F238E27FC236}">
                <a16:creationId xmlns:a16="http://schemas.microsoft.com/office/drawing/2014/main" id="{720EB187-A2DA-DCEB-AE6E-B1099A0246EC}"/>
              </a:ext>
            </a:extLst>
          </p:cNvPr>
          <p:cNvSpPr txBox="1"/>
          <p:nvPr/>
        </p:nvSpPr>
        <p:spPr>
          <a:xfrm>
            <a:off x="538879" y="3837238"/>
            <a:ext cx="6223016" cy="1323439"/>
          </a:xfrm>
          <a:prstGeom prst="rect">
            <a:avLst/>
          </a:prstGeom>
          <a:noFill/>
        </p:spPr>
        <p:txBody>
          <a:bodyPr wrap="square" rtlCol="0">
            <a:spAutoFit/>
          </a:bodyPr>
          <a:lstStyle/>
          <a:p>
            <a:r>
              <a:rPr lang="pt-BR" sz="1600">
                <a:latin typeface="Montserrat" panose="00000500000000000000" pitchFamily="2" charset="0"/>
              </a:rPr>
              <a:t>LeNet-5; </a:t>
            </a:r>
            <a:r>
              <a:rPr lang="pt-BR" sz="1600" err="1">
                <a:latin typeface="Montserrat" panose="00000500000000000000" pitchFamily="2" charset="0"/>
              </a:rPr>
              <a:t>AlexNet</a:t>
            </a:r>
            <a:r>
              <a:rPr lang="pt-BR" sz="1600">
                <a:latin typeface="Montserrat" panose="00000500000000000000" pitchFamily="2" charset="0"/>
              </a:rPr>
              <a:t>; </a:t>
            </a:r>
            <a:r>
              <a:rPr lang="pt-BR" sz="1600" err="1">
                <a:latin typeface="Montserrat" panose="00000500000000000000" pitchFamily="2" charset="0"/>
              </a:rPr>
              <a:t>GoogLeNet</a:t>
            </a:r>
            <a:r>
              <a:rPr lang="pt-BR" sz="1600">
                <a:latin typeface="Montserrat" panose="00000500000000000000" pitchFamily="2" charset="0"/>
              </a:rPr>
              <a:t>; </a:t>
            </a:r>
            <a:r>
              <a:rPr lang="pt-BR" sz="1600" err="1">
                <a:latin typeface="Montserrat" panose="00000500000000000000" pitchFamily="2" charset="0"/>
              </a:rPr>
              <a:t>ResNet</a:t>
            </a:r>
            <a:r>
              <a:rPr lang="pt-BR" sz="1600">
                <a:latin typeface="Montserrat" panose="00000500000000000000" pitchFamily="2" charset="0"/>
              </a:rPr>
              <a:t>; </a:t>
            </a:r>
            <a:r>
              <a:rPr lang="pt-BR" sz="1600" err="1">
                <a:latin typeface="Montserrat" panose="00000500000000000000" pitchFamily="2" charset="0"/>
              </a:rPr>
              <a:t>Xception</a:t>
            </a:r>
            <a:r>
              <a:rPr lang="pt-BR" sz="1600">
                <a:latin typeface="Montserrat" panose="00000500000000000000" pitchFamily="2" charset="0"/>
              </a:rPr>
              <a:t>; </a:t>
            </a:r>
            <a:r>
              <a:rPr lang="pt-BR" sz="1600" err="1">
                <a:latin typeface="Montserrat" panose="00000500000000000000" pitchFamily="2" charset="0"/>
              </a:rPr>
              <a:t>SENet</a:t>
            </a:r>
            <a:r>
              <a:rPr lang="pt-BR" sz="1600">
                <a:latin typeface="Montserrat" panose="00000500000000000000" pitchFamily="2" charset="0"/>
              </a:rPr>
              <a:t>; Other </a:t>
            </a:r>
            <a:r>
              <a:rPr lang="pt-BR" sz="1600" err="1">
                <a:latin typeface="Montserrat" panose="00000500000000000000" pitchFamily="2" charset="0"/>
              </a:rPr>
              <a:t>Noteworthy</a:t>
            </a:r>
            <a:r>
              <a:rPr lang="pt-BR" sz="1600">
                <a:latin typeface="Montserrat" panose="00000500000000000000" pitchFamily="2" charset="0"/>
              </a:rPr>
              <a:t> </a:t>
            </a:r>
            <a:r>
              <a:rPr lang="pt-BR" sz="1600" err="1">
                <a:latin typeface="Montserrat" panose="00000500000000000000" pitchFamily="2" charset="0"/>
              </a:rPr>
              <a:t>Architectures</a:t>
            </a:r>
            <a:r>
              <a:rPr lang="pt-BR" sz="1600">
                <a:latin typeface="Montserrat" panose="00000500000000000000" pitchFamily="2" charset="0"/>
              </a:rPr>
              <a:t>; </a:t>
            </a:r>
            <a:r>
              <a:rPr lang="pt-BR" sz="1600" err="1">
                <a:latin typeface="Montserrat" panose="00000500000000000000" pitchFamily="2" charset="0"/>
              </a:rPr>
              <a:t>Choosing</a:t>
            </a:r>
            <a:r>
              <a:rPr lang="pt-BR" sz="1600">
                <a:latin typeface="Montserrat" panose="00000500000000000000" pitchFamily="2" charset="0"/>
              </a:rPr>
              <a:t> </a:t>
            </a:r>
            <a:r>
              <a:rPr lang="pt-BR" sz="1600" err="1">
                <a:latin typeface="Montserrat" panose="00000500000000000000" pitchFamily="2" charset="0"/>
              </a:rPr>
              <a:t>the</a:t>
            </a:r>
            <a:r>
              <a:rPr lang="pt-BR" sz="1600">
                <a:latin typeface="Montserrat" panose="00000500000000000000" pitchFamily="2" charset="0"/>
              </a:rPr>
              <a:t> </a:t>
            </a:r>
            <a:r>
              <a:rPr lang="pt-BR" sz="1600" err="1">
                <a:latin typeface="Montserrat" panose="00000500000000000000" pitchFamily="2" charset="0"/>
              </a:rPr>
              <a:t>Right</a:t>
            </a:r>
            <a:r>
              <a:rPr lang="pt-BR" sz="1600">
                <a:latin typeface="Montserrat" panose="00000500000000000000" pitchFamily="2" charset="0"/>
              </a:rPr>
              <a:t> CNN </a:t>
            </a:r>
            <a:r>
              <a:rPr lang="pt-BR" sz="1600" err="1">
                <a:latin typeface="Montserrat" panose="00000500000000000000" pitchFamily="2" charset="0"/>
              </a:rPr>
              <a:t>Architecture</a:t>
            </a:r>
            <a:r>
              <a:rPr lang="pt-BR" sz="1600">
                <a:latin typeface="Montserrat" panose="00000500000000000000" pitchFamily="2" charset="0"/>
              </a:rPr>
              <a:t>; GPU RAM </a:t>
            </a:r>
            <a:r>
              <a:rPr lang="pt-BR" sz="1600" err="1">
                <a:latin typeface="Montserrat" panose="00000500000000000000" pitchFamily="2" charset="0"/>
              </a:rPr>
              <a:t>Requirements</a:t>
            </a:r>
            <a:r>
              <a:rPr lang="pt-BR" sz="1600">
                <a:latin typeface="Montserrat" panose="00000500000000000000" pitchFamily="2" charset="0"/>
              </a:rPr>
              <a:t>: </a:t>
            </a:r>
            <a:r>
              <a:rPr lang="pt-BR" sz="1600" err="1">
                <a:latin typeface="Montserrat" panose="00000500000000000000" pitchFamily="2" charset="0"/>
              </a:rPr>
              <a:t>Inference</a:t>
            </a:r>
            <a:r>
              <a:rPr lang="pt-BR" sz="1600">
                <a:latin typeface="Montserrat" panose="00000500000000000000" pitchFamily="2" charset="0"/>
              </a:rPr>
              <a:t> Versus Training; </a:t>
            </a:r>
            <a:r>
              <a:rPr lang="pt-BR" sz="1600" err="1">
                <a:latin typeface="Montserrat" panose="00000500000000000000" pitchFamily="2" charset="0"/>
              </a:rPr>
              <a:t>Reversible</a:t>
            </a:r>
            <a:r>
              <a:rPr lang="pt-BR" sz="1600">
                <a:latin typeface="Montserrat" panose="00000500000000000000" pitchFamily="2" charset="0"/>
              </a:rPr>
              <a:t> Residual Networks (</a:t>
            </a:r>
            <a:r>
              <a:rPr lang="pt-BR" sz="1600" err="1">
                <a:latin typeface="Montserrat" panose="00000500000000000000" pitchFamily="2" charset="0"/>
              </a:rPr>
              <a:t>RevNets</a:t>
            </a:r>
            <a:r>
              <a:rPr lang="pt-BR" sz="1600">
                <a:latin typeface="Montserrat" panose="00000500000000000000" pitchFamily="2" charset="0"/>
              </a:rPr>
              <a:t>); </a:t>
            </a:r>
            <a:r>
              <a:rPr lang="pt-BR" sz="1600" err="1">
                <a:latin typeface="Montserrat" panose="00000500000000000000" pitchFamily="2" charset="0"/>
              </a:rPr>
              <a:t>Implementing</a:t>
            </a:r>
            <a:r>
              <a:rPr lang="pt-BR" sz="1600">
                <a:latin typeface="Montserrat" panose="00000500000000000000" pitchFamily="2" charset="0"/>
              </a:rPr>
              <a:t> a ResNet-34 CNN </a:t>
            </a:r>
            <a:r>
              <a:rPr lang="pt-BR" sz="1600" err="1">
                <a:latin typeface="Montserrat" panose="00000500000000000000" pitchFamily="2" charset="0"/>
              </a:rPr>
              <a:t>Using</a:t>
            </a:r>
            <a:r>
              <a:rPr lang="pt-BR" sz="1600">
                <a:latin typeface="Montserrat" panose="00000500000000000000" pitchFamily="2" charset="0"/>
              </a:rPr>
              <a:t> </a:t>
            </a:r>
            <a:r>
              <a:rPr lang="pt-BR" sz="1600" err="1">
                <a:latin typeface="Montserrat" panose="00000500000000000000" pitchFamily="2" charset="0"/>
              </a:rPr>
              <a:t>PyTorch</a:t>
            </a:r>
            <a:r>
              <a:rPr lang="pt-BR" sz="1600">
                <a:latin typeface="Montserrat" panose="00000500000000000000" pitchFamily="2" charset="0"/>
              </a:rPr>
              <a:t>.</a:t>
            </a:r>
          </a:p>
        </p:txBody>
      </p:sp>
    </p:spTree>
    <p:extLst>
      <p:ext uri="{BB962C8B-B14F-4D97-AF65-F5344CB8AC3E}">
        <p14:creationId xmlns:p14="http://schemas.microsoft.com/office/powerpoint/2010/main" val="2846138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EEB4C3-57EC-44E0-3168-908E4A1BEFD4}"/>
            </a:ext>
          </a:extLst>
        </p:cNvPr>
        <p:cNvGrpSpPr/>
        <p:nvPr/>
      </p:nvGrpSpPr>
      <p:grpSpPr>
        <a:xfrm>
          <a:off x="0" y="0"/>
          <a:ext cx="0" cy="0"/>
          <a:chOff x="0" y="0"/>
          <a:chExt cx="0" cy="0"/>
        </a:xfrm>
      </p:grpSpPr>
      <p:pic>
        <p:nvPicPr>
          <p:cNvPr id="6" name="Imagem 5" descr="Diagrama&#10;&#10;O conteúdo gerado por IA pode estar incorreto.">
            <a:extLst>
              <a:ext uri="{FF2B5EF4-FFF2-40B4-BE49-F238E27FC236}">
                <a16:creationId xmlns:a16="http://schemas.microsoft.com/office/drawing/2014/main" id="{52C0EB69-5A4B-2779-FB82-F6A7AF2B1789}"/>
              </a:ext>
            </a:extLst>
          </p:cNvPr>
          <p:cNvPicPr>
            <a:picLocks noChangeAspect="1"/>
          </p:cNvPicPr>
          <p:nvPr/>
        </p:nvPicPr>
        <p:blipFill>
          <a:blip r:embed="rId2"/>
          <a:stretch>
            <a:fillRect/>
          </a:stretch>
        </p:blipFill>
        <p:spPr>
          <a:xfrm>
            <a:off x="6096000" y="1663247"/>
            <a:ext cx="5300623" cy="3048425"/>
          </a:xfrm>
          <a:prstGeom prst="rect">
            <a:avLst/>
          </a:prstGeom>
        </p:spPr>
      </p:pic>
      <p:sp>
        <p:nvSpPr>
          <p:cNvPr id="8" name="CaixaDeTexto 7">
            <a:extLst>
              <a:ext uri="{FF2B5EF4-FFF2-40B4-BE49-F238E27FC236}">
                <a16:creationId xmlns:a16="http://schemas.microsoft.com/office/drawing/2014/main" id="{B2B37F92-76D6-DAA8-62CA-F113C4976534}"/>
              </a:ext>
            </a:extLst>
          </p:cNvPr>
          <p:cNvSpPr txBox="1"/>
          <p:nvPr/>
        </p:nvSpPr>
        <p:spPr>
          <a:xfrm>
            <a:off x="634351" y="1929305"/>
            <a:ext cx="5300623" cy="3416320"/>
          </a:xfrm>
          <a:prstGeom prst="rect">
            <a:avLst/>
          </a:prstGeom>
          <a:noFill/>
        </p:spPr>
        <p:txBody>
          <a:bodyPr wrap="square">
            <a:spAutoFit/>
          </a:bodyPr>
          <a:lstStyle/>
          <a:p>
            <a:r>
              <a:rPr lang="pt-BR" dirty="0">
                <a:latin typeface="Montserrat" panose="00000500000000000000" pitchFamily="2" charset="0"/>
              </a:rPr>
              <a:t>Quando a </a:t>
            </a:r>
            <a:r>
              <a:rPr lang="pt-BR" dirty="0" err="1">
                <a:latin typeface="Montserrat" panose="00000500000000000000" pitchFamily="2" charset="0"/>
              </a:rPr>
              <a:t>ResNet</a:t>
            </a:r>
            <a:r>
              <a:rPr lang="pt-BR" dirty="0">
                <a:latin typeface="Montserrat" panose="00000500000000000000" pitchFamily="2" charset="0"/>
              </a:rPr>
              <a:t> dobra o número de mapas de características e reduz altura e largura pela metade, a entrada e a saída do bloco têm formatos diferentes e não podem ser somadas diretamente. A Figura 12-19 mostra a solução: a conexão de atalho passa por uma convolução 1×1 com </a:t>
            </a:r>
            <a:r>
              <a:rPr lang="pt-BR" dirty="0" err="1">
                <a:latin typeface="Montserrat" panose="00000500000000000000" pitchFamily="2" charset="0"/>
              </a:rPr>
              <a:t>stride</a:t>
            </a:r>
            <a:r>
              <a:rPr lang="pt-BR" dirty="0">
                <a:latin typeface="Montserrat" panose="00000500000000000000" pitchFamily="2" charset="0"/>
              </a:rPr>
              <a:t> 2 e o número correto de mapas, ajustando dimensões e profundidade. Assim, a soma no ponto “+” é possível, garantindo que o aprendizado residual funcione mesmo quando a arquitetura muda de escala.</a:t>
            </a:r>
          </a:p>
        </p:txBody>
      </p:sp>
      <p:sp>
        <p:nvSpPr>
          <p:cNvPr id="9" name="CaixaDeTexto 8">
            <a:extLst>
              <a:ext uri="{FF2B5EF4-FFF2-40B4-BE49-F238E27FC236}">
                <a16:creationId xmlns:a16="http://schemas.microsoft.com/office/drawing/2014/main" id="{05539828-6A0F-E2CD-F31A-077C33C7D631}"/>
              </a:ext>
            </a:extLst>
          </p:cNvPr>
          <p:cNvSpPr txBox="1"/>
          <p:nvPr/>
        </p:nvSpPr>
        <p:spPr>
          <a:xfrm>
            <a:off x="1510811" y="915079"/>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ResNet</a:t>
            </a:r>
            <a:endParaRPr lang="pt-BR" sz="2400" dirty="0">
              <a:solidFill>
                <a:schemeClr val="accent4"/>
              </a:solidFill>
              <a:latin typeface="Montserrat" panose="00000500000000000000" pitchFamily="2" charset="0"/>
            </a:endParaRPr>
          </a:p>
        </p:txBody>
      </p:sp>
    </p:spTree>
    <p:extLst>
      <p:ext uri="{BB962C8B-B14F-4D97-AF65-F5344CB8AC3E}">
        <p14:creationId xmlns:p14="http://schemas.microsoft.com/office/powerpoint/2010/main" val="28007866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86B06A-99CF-A939-6C25-DC78AAC051FA}"/>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178E3B3B-6843-624B-29C6-007F325E9442}"/>
              </a:ext>
            </a:extLst>
          </p:cNvPr>
          <p:cNvSpPr txBox="1"/>
          <p:nvPr/>
        </p:nvSpPr>
        <p:spPr>
          <a:xfrm>
            <a:off x="1510811" y="915079"/>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ResNet</a:t>
            </a:r>
            <a:endParaRPr lang="pt-BR" sz="2400" dirty="0">
              <a:solidFill>
                <a:schemeClr val="accent4"/>
              </a:solidFill>
              <a:latin typeface="Montserrat" panose="00000500000000000000" pitchFamily="2" charset="0"/>
            </a:endParaRPr>
          </a:p>
        </p:txBody>
      </p:sp>
      <p:sp>
        <p:nvSpPr>
          <p:cNvPr id="3" name="CaixaDeTexto 2">
            <a:extLst>
              <a:ext uri="{FF2B5EF4-FFF2-40B4-BE49-F238E27FC236}">
                <a16:creationId xmlns:a16="http://schemas.microsoft.com/office/drawing/2014/main" id="{20698487-5778-71B6-004D-A5D66325AE76}"/>
              </a:ext>
            </a:extLst>
          </p:cNvPr>
          <p:cNvSpPr txBox="1"/>
          <p:nvPr/>
        </p:nvSpPr>
        <p:spPr>
          <a:xfrm>
            <a:off x="655607" y="2084581"/>
            <a:ext cx="11100963" cy="2031325"/>
          </a:xfrm>
          <a:prstGeom prst="rect">
            <a:avLst/>
          </a:prstGeom>
          <a:noFill/>
        </p:spPr>
        <p:txBody>
          <a:bodyPr wrap="square">
            <a:spAutoFit/>
          </a:bodyPr>
          <a:lstStyle/>
          <a:p>
            <a:r>
              <a:rPr lang="pt-BR" dirty="0">
                <a:latin typeface="Montserrat" panose="00000500000000000000" pitchFamily="2" charset="0"/>
              </a:rPr>
              <a:t>Existem várias versões da </a:t>
            </a:r>
            <a:r>
              <a:rPr lang="pt-BR" dirty="0" err="1">
                <a:latin typeface="Montserrat" panose="00000500000000000000" pitchFamily="2" charset="0"/>
              </a:rPr>
              <a:t>ResNet</a:t>
            </a:r>
            <a:r>
              <a:rPr lang="pt-BR" dirty="0">
                <a:latin typeface="Montserrat" panose="00000500000000000000" pitchFamily="2" charset="0"/>
              </a:rPr>
              <a:t>, que diferem na quantidade de camadas e na estrutura dos blocos residuais. A ResNet-34 tem 34 camadas, com blocos simples formados por duas convoluções 3×3. Já a ResNet-152 usa blocos com gargalo: uma convolução 1×1 reduz a profundidade, seguida por uma convolução 3×3 e outra 1×1 que restaura a profundidade original. Esse design economiza parâmetros e permite redes extremamente profundas. A ResNet-152 contém 3 blocos com 256 mapas, 8 com 512, 36 com 1.024 e 3 com 2.048 mapas.</a:t>
            </a:r>
            <a:br>
              <a:rPr lang="pt-BR" dirty="0">
                <a:latin typeface="Montserrat" panose="00000500000000000000" pitchFamily="2" charset="0"/>
              </a:rPr>
            </a:br>
            <a:endParaRPr lang="pt-BR" dirty="0">
              <a:latin typeface="Montserrat" panose="00000500000000000000" pitchFamily="2" charset="0"/>
            </a:endParaRPr>
          </a:p>
        </p:txBody>
      </p:sp>
      <p:sp>
        <p:nvSpPr>
          <p:cNvPr id="5" name="CaixaDeTexto 4">
            <a:extLst>
              <a:ext uri="{FF2B5EF4-FFF2-40B4-BE49-F238E27FC236}">
                <a16:creationId xmlns:a16="http://schemas.microsoft.com/office/drawing/2014/main" id="{26BEE2A5-8C72-8DEC-D042-CD6A8F1C6F5B}"/>
              </a:ext>
            </a:extLst>
          </p:cNvPr>
          <p:cNvSpPr txBox="1"/>
          <p:nvPr/>
        </p:nvSpPr>
        <p:spPr>
          <a:xfrm>
            <a:off x="2897757" y="4382545"/>
            <a:ext cx="6396486" cy="646331"/>
          </a:xfrm>
          <a:prstGeom prst="rect">
            <a:avLst/>
          </a:prstGeom>
          <a:noFill/>
        </p:spPr>
        <p:txBody>
          <a:bodyPr wrap="square">
            <a:spAutoFit/>
          </a:bodyPr>
          <a:lstStyle/>
          <a:p>
            <a:r>
              <a:rPr lang="pt-BR" b="1" dirty="0">
                <a:latin typeface="Montserrat" panose="00000500000000000000" pitchFamily="2" charset="0"/>
              </a:rPr>
              <a:t>Representação textual do bloco com gargalo:</a:t>
            </a:r>
            <a:br>
              <a:rPr lang="pt-BR" dirty="0">
                <a:latin typeface="Montserrat" panose="00000500000000000000" pitchFamily="2" charset="0"/>
              </a:rPr>
            </a:br>
            <a:r>
              <a:rPr lang="pt-BR" dirty="0">
                <a:latin typeface="Montserrat" panose="00000500000000000000" pitchFamily="2" charset="0"/>
              </a:rPr>
              <a:t>              Entrada → 1×1 → 3×3 → 1×1 → Saída</a:t>
            </a:r>
          </a:p>
        </p:txBody>
      </p:sp>
    </p:spTree>
    <p:extLst>
      <p:ext uri="{BB962C8B-B14F-4D97-AF65-F5344CB8AC3E}">
        <p14:creationId xmlns:p14="http://schemas.microsoft.com/office/powerpoint/2010/main" val="7848405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34DF6-DDF7-DC4B-137A-EE1E061385CE}"/>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E7958B52-742C-9B52-345C-7E2990704874}"/>
              </a:ext>
            </a:extLst>
          </p:cNvPr>
          <p:cNvSpPr txBox="1"/>
          <p:nvPr/>
        </p:nvSpPr>
        <p:spPr>
          <a:xfrm>
            <a:off x="1510811" y="915079"/>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Xception</a:t>
            </a:r>
            <a:endParaRPr lang="pt-BR" sz="2400" dirty="0">
              <a:solidFill>
                <a:schemeClr val="accent4"/>
              </a:solidFill>
              <a:latin typeface="Montserrat" panose="00000500000000000000" pitchFamily="2" charset="0"/>
            </a:endParaRPr>
          </a:p>
        </p:txBody>
      </p:sp>
      <p:sp>
        <p:nvSpPr>
          <p:cNvPr id="8" name="CaixaDeTexto 7">
            <a:extLst>
              <a:ext uri="{FF2B5EF4-FFF2-40B4-BE49-F238E27FC236}">
                <a16:creationId xmlns:a16="http://schemas.microsoft.com/office/drawing/2014/main" id="{63073BD2-2688-BA84-F874-70650E8B63A1}"/>
              </a:ext>
            </a:extLst>
          </p:cNvPr>
          <p:cNvSpPr txBox="1"/>
          <p:nvPr/>
        </p:nvSpPr>
        <p:spPr>
          <a:xfrm>
            <a:off x="525472" y="1695604"/>
            <a:ext cx="6711350" cy="4247317"/>
          </a:xfrm>
          <a:prstGeom prst="rect">
            <a:avLst/>
          </a:prstGeom>
          <a:noFill/>
        </p:spPr>
        <p:txBody>
          <a:bodyPr wrap="square">
            <a:spAutoFit/>
          </a:bodyPr>
          <a:lstStyle/>
          <a:p>
            <a:pPr>
              <a:buNone/>
            </a:pPr>
            <a:r>
              <a:rPr lang="pt-BR" dirty="0">
                <a:latin typeface="Montserrat" panose="00000500000000000000" pitchFamily="2" charset="0"/>
              </a:rPr>
              <a:t>O </a:t>
            </a:r>
            <a:r>
              <a:rPr lang="pt-BR" dirty="0" err="1">
                <a:latin typeface="Montserrat" panose="00000500000000000000" pitchFamily="2" charset="0"/>
              </a:rPr>
              <a:t>Xception</a:t>
            </a:r>
            <a:r>
              <a:rPr lang="pt-BR" dirty="0">
                <a:latin typeface="Montserrat" panose="00000500000000000000" pitchFamily="2" charset="0"/>
              </a:rPr>
              <a:t> é uma variação da </a:t>
            </a:r>
            <a:r>
              <a:rPr lang="pt-BR" dirty="0" err="1">
                <a:latin typeface="Montserrat" panose="00000500000000000000" pitchFamily="2" charset="0"/>
              </a:rPr>
              <a:t>GoogLeNet</a:t>
            </a:r>
            <a:r>
              <a:rPr lang="pt-BR" dirty="0">
                <a:latin typeface="Montserrat" panose="00000500000000000000" pitchFamily="2" charset="0"/>
              </a:rPr>
              <a:t> proposta por François </a:t>
            </a:r>
            <a:r>
              <a:rPr lang="pt-BR" dirty="0" err="1">
                <a:latin typeface="Montserrat" panose="00000500000000000000" pitchFamily="2" charset="0"/>
              </a:rPr>
              <a:t>Chollet</a:t>
            </a:r>
            <a:r>
              <a:rPr lang="pt-BR" dirty="0">
                <a:latin typeface="Montserrat" panose="00000500000000000000" pitchFamily="2" charset="0"/>
              </a:rPr>
              <a:t> em 2016. Ele substitui os módulos </a:t>
            </a:r>
            <a:r>
              <a:rPr lang="pt-BR" dirty="0" err="1">
                <a:latin typeface="Montserrat" panose="00000500000000000000" pitchFamily="2" charset="0"/>
              </a:rPr>
              <a:t>Inception</a:t>
            </a:r>
            <a:r>
              <a:rPr lang="pt-BR" dirty="0">
                <a:latin typeface="Montserrat" panose="00000500000000000000" pitchFamily="2" charset="0"/>
              </a:rPr>
              <a:t> por camadas de convolução separável em profundidade (</a:t>
            </a:r>
            <a:r>
              <a:rPr lang="pt-BR" dirty="0" err="1">
                <a:latin typeface="Montserrat" panose="00000500000000000000" pitchFamily="2" charset="0"/>
              </a:rPr>
              <a:t>depthwise</a:t>
            </a:r>
            <a:r>
              <a:rPr lang="pt-BR" dirty="0">
                <a:latin typeface="Montserrat" panose="00000500000000000000" pitchFamily="2" charset="0"/>
              </a:rPr>
              <a:t> </a:t>
            </a:r>
            <a:r>
              <a:rPr lang="pt-BR" dirty="0" err="1">
                <a:latin typeface="Montserrat" panose="00000500000000000000" pitchFamily="2" charset="0"/>
              </a:rPr>
              <a:t>separable</a:t>
            </a:r>
            <a:r>
              <a:rPr lang="pt-BR" dirty="0">
                <a:latin typeface="Montserrat" panose="00000500000000000000" pitchFamily="2" charset="0"/>
              </a:rPr>
              <a:t> </a:t>
            </a:r>
            <a:r>
              <a:rPr lang="pt-BR" dirty="0" err="1">
                <a:latin typeface="Montserrat" panose="00000500000000000000" pitchFamily="2" charset="0"/>
              </a:rPr>
              <a:t>convolution</a:t>
            </a:r>
            <a:r>
              <a:rPr lang="pt-BR" dirty="0">
                <a:latin typeface="Montserrat" panose="00000500000000000000" pitchFamily="2" charset="0"/>
              </a:rPr>
              <a:t>).</a:t>
            </a:r>
            <a:br>
              <a:rPr lang="pt-BR" dirty="0">
                <a:latin typeface="Montserrat" panose="00000500000000000000" pitchFamily="2" charset="0"/>
              </a:rPr>
            </a:br>
            <a:r>
              <a:rPr lang="pt-BR" dirty="0">
                <a:latin typeface="Montserrat" panose="00000500000000000000" pitchFamily="2" charset="0"/>
              </a:rPr>
              <a:t>A ideia é separar duas tarefas que uma convolução normal faz ao mesmo tempo:</a:t>
            </a:r>
          </a:p>
          <a:p>
            <a:pPr>
              <a:buFont typeface="+mj-lt"/>
              <a:buAutoNum type="arabicPeriod"/>
            </a:pPr>
            <a:r>
              <a:rPr lang="pt-BR" dirty="0">
                <a:latin typeface="Montserrat" panose="00000500000000000000" pitchFamily="2" charset="0"/>
              </a:rPr>
              <a:t>Capturar padrões espaciais (formas, bordas, texturas).</a:t>
            </a:r>
          </a:p>
          <a:p>
            <a:pPr>
              <a:buFont typeface="+mj-lt"/>
              <a:buAutoNum type="arabicPeriod"/>
            </a:pPr>
            <a:r>
              <a:rPr lang="pt-BR" dirty="0">
                <a:latin typeface="Montserrat" panose="00000500000000000000" pitchFamily="2" charset="0"/>
              </a:rPr>
              <a:t>Capturar padrões entre canais (combinações como “olhos + nariz + boca = rosto”).</a:t>
            </a:r>
          </a:p>
          <a:p>
            <a:pPr>
              <a:buNone/>
            </a:pPr>
            <a:r>
              <a:rPr lang="pt-BR" dirty="0">
                <a:latin typeface="Montserrat" panose="00000500000000000000" pitchFamily="2" charset="0"/>
              </a:rPr>
              <a:t>Na convolução separável, essas tarefas são feitas em duas etapas:</a:t>
            </a:r>
          </a:p>
          <a:p>
            <a:pPr>
              <a:buFont typeface="Arial" panose="020B0604020202020204" pitchFamily="34" charset="0"/>
              <a:buChar char="•"/>
            </a:pPr>
            <a:r>
              <a:rPr lang="pt-BR" dirty="0">
                <a:latin typeface="Montserrat" panose="00000500000000000000" pitchFamily="2" charset="0"/>
              </a:rPr>
              <a:t>Primeira parte: aplica um filtro espacial por canal (cada mapa de entrada recebe seu próprio filtro).</a:t>
            </a:r>
          </a:p>
          <a:p>
            <a:pPr>
              <a:buFont typeface="Arial" panose="020B0604020202020204" pitchFamily="34" charset="0"/>
              <a:buChar char="•"/>
            </a:pPr>
            <a:r>
              <a:rPr lang="pt-BR" dirty="0">
                <a:latin typeface="Montserrat" panose="00000500000000000000" pitchFamily="2" charset="0"/>
              </a:rPr>
              <a:t>Segunda parte: aplica uma convolução 1×1 para combinar informações entre canais.</a:t>
            </a:r>
          </a:p>
        </p:txBody>
      </p:sp>
      <p:pic>
        <p:nvPicPr>
          <p:cNvPr id="11" name="Imagem 10" descr="Interface gráfica do usuário, Texto, Aplicativo&#10;&#10;O conteúdo gerado por IA pode estar incorreto.">
            <a:extLst>
              <a:ext uri="{FF2B5EF4-FFF2-40B4-BE49-F238E27FC236}">
                <a16:creationId xmlns:a16="http://schemas.microsoft.com/office/drawing/2014/main" id="{B216938D-18A6-35F8-518E-83D6F39C4FE6}"/>
              </a:ext>
            </a:extLst>
          </p:cNvPr>
          <p:cNvPicPr>
            <a:picLocks noChangeAspect="1"/>
          </p:cNvPicPr>
          <p:nvPr/>
        </p:nvPicPr>
        <p:blipFill>
          <a:blip r:embed="rId2"/>
          <a:stretch>
            <a:fillRect/>
          </a:stretch>
        </p:blipFill>
        <p:spPr>
          <a:xfrm>
            <a:off x="7453223" y="2966291"/>
            <a:ext cx="3505303" cy="1338290"/>
          </a:xfrm>
          <a:prstGeom prst="rect">
            <a:avLst/>
          </a:prstGeom>
        </p:spPr>
      </p:pic>
    </p:spTree>
    <p:extLst>
      <p:ext uri="{BB962C8B-B14F-4D97-AF65-F5344CB8AC3E}">
        <p14:creationId xmlns:p14="http://schemas.microsoft.com/office/powerpoint/2010/main" val="4675174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F906BC-B9F6-E27A-0CB6-B93C6F3FAE9C}"/>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1B6F506C-AB28-42D2-8186-252C894759FF}"/>
              </a:ext>
            </a:extLst>
          </p:cNvPr>
          <p:cNvSpPr txBox="1"/>
          <p:nvPr/>
        </p:nvSpPr>
        <p:spPr>
          <a:xfrm>
            <a:off x="1450015" y="923622"/>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Xception</a:t>
            </a:r>
            <a:endParaRPr lang="pt-BR" sz="2400" dirty="0">
              <a:solidFill>
                <a:schemeClr val="accent4"/>
              </a:solidFill>
              <a:latin typeface="Montserrat" panose="00000500000000000000" pitchFamily="2" charset="0"/>
            </a:endParaRPr>
          </a:p>
        </p:txBody>
      </p:sp>
      <p:pic>
        <p:nvPicPr>
          <p:cNvPr id="3" name="Imagem 2" descr="Diagrama&#10;&#10;O conteúdo gerado por IA pode estar incorreto.">
            <a:extLst>
              <a:ext uri="{FF2B5EF4-FFF2-40B4-BE49-F238E27FC236}">
                <a16:creationId xmlns:a16="http://schemas.microsoft.com/office/drawing/2014/main" id="{C394076B-2776-5F5C-4A01-6C722B3C6BB6}"/>
              </a:ext>
            </a:extLst>
          </p:cNvPr>
          <p:cNvPicPr>
            <a:picLocks noChangeAspect="1"/>
          </p:cNvPicPr>
          <p:nvPr/>
        </p:nvPicPr>
        <p:blipFill>
          <a:blip r:embed="rId2"/>
          <a:stretch>
            <a:fillRect/>
          </a:stretch>
        </p:blipFill>
        <p:spPr>
          <a:xfrm>
            <a:off x="6688183" y="1263366"/>
            <a:ext cx="4519749" cy="4331267"/>
          </a:xfrm>
          <a:prstGeom prst="rect">
            <a:avLst/>
          </a:prstGeom>
        </p:spPr>
      </p:pic>
      <p:sp>
        <p:nvSpPr>
          <p:cNvPr id="5" name="CaixaDeTexto 4">
            <a:extLst>
              <a:ext uri="{FF2B5EF4-FFF2-40B4-BE49-F238E27FC236}">
                <a16:creationId xmlns:a16="http://schemas.microsoft.com/office/drawing/2014/main" id="{7F3D3DDB-F577-9098-3CE0-27DB255EDEF2}"/>
              </a:ext>
            </a:extLst>
          </p:cNvPr>
          <p:cNvSpPr txBox="1"/>
          <p:nvPr/>
        </p:nvSpPr>
        <p:spPr>
          <a:xfrm>
            <a:off x="428897" y="1781800"/>
            <a:ext cx="6154784" cy="3416320"/>
          </a:xfrm>
          <a:prstGeom prst="rect">
            <a:avLst/>
          </a:prstGeom>
          <a:noFill/>
        </p:spPr>
        <p:txBody>
          <a:bodyPr wrap="square">
            <a:spAutoFit/>
          </a:bodyPr>
          <a:lstStyle/>
          <a:p>
            <a:r>
              <a:rPr lang="pt-BR" dirty="0">
                <a:latin typeface="Montserrat" panose="00000500000000000000" pitchFamily="2" charset="0"/>
              </a:rPr>
              <a:t>A Figura 12-20 mostra uma convolução separável em profundidade, usada na arquitetura </a:t>
            </a:r>
            <a:r>
              <a:rPr lang="pt-BR" dirty="0" err="1">
                <a:latin typeface="Montserrat" panose="00000500000000000000" pitchFamily="2" charset="0"/>
              </a:rPr>
              <a:t>Xception</a:t>
            </a:r>
            <a:r>
              <a:rPr lang="pt-BR" dirty="0">
                <a:latin typeface="Montserrat" panose="00000500000000000000" pitchFamily="2" charset="0"/>
              </a:rPr>
              <a:t>. Em vez de usar filtros que capturam padrões espaciais e entre canais ao mesmo tempo, essa camada separa as duas tarefas: primeiro aplica um filtro espacial por canal, depois usa uma convolução 1×1 para combinar informações entre canais. Essa abordagem reduz parâmetros e aumenta a eficiência, permitindo redes muito profundas. O </a:t>
            </a:r>
            <a:r>
              <a:rPr lang="pt-BR" dirty="0" err="1">
                <a:latin typeface="Montserrat" panose="00000500000000000000" pitchFamily="2" charset="0"/>
              </a:rPr>
              <a:t>Xception</a:t>
            </a:r>
            <a:r>
              <a:rPr lang="pt-BR" dirty="0">
                <a:latin typeface="Montserrat" panose="00000500000000000000" pitchFamily="2" charset="0"/>
              </a:rPr>
              <a:t> começa com duas convoluções normais e depois usa apenas convoluções separáveis, além de </a:t>
            </a:r>
            <a:r>
              <a:rPr lang="pt-BR" dirty="0" err="1">
                <a:latin typeface="Montserrat" panose="00000500000000000000" pitchFamily="2" charset="0"/>
              </a:rPr>
              <a:t>pooling</a:t>
            </a:r>
            <a:r>
              <a:rPr lang="pt-BR" dirty="0">
                <a:latin typeface="Montserrat" panose="00000500000000000000" pitchFamily="2" charset="0"/>
              </a:rPr>
              <a:t> e camadas finais.</a:t>
            </a:r>
          </a:p>
        </p:txBody>
      </p:sp>
    </p:spTree>
    <p:extLst>
      <p:ext uri="{BB962C8B-B14F-4D97-AF65-F5344CB8AC3E}">
        <p14:creationId xmlns:p14="http://schemas.microsoft.com/office/powerpoint/2010/main" val="3491314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0AC74C-473C-6F72-95E8-5C26A222045C}"/>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95E0A045-5CB0-30E5-BE2A-E09C2C02F92E}"/>
              </a:ext>
            </a:extLst>
          </p:cNvPr>
          <p:cNvSpPr txBox="1"/>
          <p:nvPr/>
        </p:nvSpPr>
        <p:spPr>
          <a:xfrm>
            <a:off x="1450015" y="923622"/>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Xception</a:t>
            </a:r>
            <a:endParaRPr lang="pt-BR" sz="2400" dirty="0">
              <a:solidFill>
                <a:schemeClr val="accent4"/>
              </a:solidFill>
              <a:latin typeface="Montserrat" panose="00000500000000000000" pitchFamily="2" charset="0"/>
            </a:endParaRPr>
          </a:p>
        </p:txBody>
      </p:sp>
      <p:sp>
        <p:nvSpPr>
          <p:cNvPr id="4" name="CaixaDeTexto 3">
            <a:extLst>
              <a:ext uri="{FF2B5EF4-FFF2-40B4-BE49-F238E27FC236}">
                <a16:creationId xmlns:a16="http://schemas.microsoft.com/office/drawing/2014/main" id="{063F102F-7104-3F75-A39D-CD78AABFB332}"/>
              </a:ext>
            </a:extLst>
          </p:cNvPr>
          <p:cNvSpPr txBox="1"/>
          <p:nvPr/>
        </p:nvSpPr>
        <p:spPr>
          <a:xfrm>
            <a:off x="629196" y="2261827"/>
            <a:ext cx="5301342" cy="3139321"/>
          </a:xfrm>
          <a:prstGeom prst="rect">
            <a:avLst/>
          </a:prstGeom>
          <a:noFill/>
        </p:spPr>
        <p:txBody>
          <a:bodyPr wrap="square">
            <a:spAutoFit/>
          </a:bodyPr>
          <a:lstStyle/>
          <a:p>
            <a:pPr>
              <a:buNone/>
            </a:pPr>
            <a:r>
              <a:rPr lang="pt-BR" dirty="0">
                <a:latin typeface="Montserrat" panose="00000500000000000000" pitchFamily="2" charset="0"/>
              </a:rPr>
              <a:t>O </a:t>
            </a:r>
            <a:r>
              <a:rPr lang="pt-BR" dirty="0" err="1">
                <a:latin typeface="Montserrat" panose="00000500000000000000" pitchFamily="2" charset="0"/>
              </a:rPr>
              <a:t>PyTorch</a:t>
            </a:r>
            <a:r>
              <a:rPr lang="pt-BR" dirty="0">
                <a:latin typeface="Montserrat" panose="00000500000000000000" pitchFamily="2" charset="0"/>
              </a:rPr>
              <a:t> não possui um módulo pronto para convolução separável, mas podemos implementá-lo facilmente com duas etapas: uma convolução </a:t>
            </a:r>
            <a:r>
              <a:rPr lang="pt-BR" dirty="0" err="1">
                <a:latin typeface="Montserrat" panose="00000500000000000000" pitchFamily="2" charset="0"/>
              </a:rPr>
              <a:t>depthwise</a:t>
            </a:r>
            <a:r>
              <a:rPr lang="pt-BR" dirty="0">
                <a:latin typeface="Montserrat" panose="00000500000000000000" pitchFamily="2" charset="0"/>
              </a:rPr>
              <a:t> (usando </a:t>
            </a:r>
            <a:r>
              <a:rPr lang="pt-BR" dirty="0" err="1">
                <a:latin typeface="Montserrat" panose="00000500000000000000" pitchFamily="2" charset="0"/>
              </a:rPr>
              <a:t>groups</a:t>
            </a:r>
            <a:r>
              <a:rPr lang="pt-BR" dirty="0">
                <a:latin typeface="Montserrat" panose="00000500000000000000" pitchFamily="2" charset="0"/>
              </a:rPr>
              <a:t>=</a:t>
            </a:r>
            <a:r>
              <a:rPr lang="pt-BR" dirty="0" err="1">
                <a:latin typeface="Montserrat" panose="00000500000000000000" pitchFamily="2" charset="0"/>
              </a:rPr>
              <a:t>in_channels</a:t>
            </a:r>
            <a:r>
              <a:rPr lang="pt-BR" dirty="0">
                <a:latin typeface="Montserrat" panose="00000500000000000000" pitchFamily="2" charset="0"/>
              </a:rPr>
              <a:t>) e uma convolução </a:t>
            </a:r>
            <a:r>
              <a:rPr lang="pt-BR" dirty="0" err="1">
                <a:latin typeface="Montserrat" panose="00000500000000000000" pitchFamily="2" charset="0"/>
              </a:rPr>
              <a:t>pointwise</a:t>
            </a:r>
            <a:r>
              <a:rPr lang="pt-BR" dirty="0">
                <a:latin typeface="Montserrat" panose="00000500000000000000" pitchFamily="2" charset="0"/>
              </a:rPr>
              <a:t> (kernel 1×1). A primeira aplica um filtro por canal, e a segunda combina os canais. Essa abordagem reduz parâmetros e melhora a eficiência, sendo usada em arquiteturas como </a:t>
            </a:r>
            <a:r>
              <a:rPr lang="pt-BR" dirty="0" err="1">
                <a:latin typeface="Montserrat" panose="00000500000000000000" pitchFamily="2" charset="0"/>
              </a:rPr>
              <a:t>Xception</a:t>
            </a:r>
            <a:r>
              <a:rPr lang="pt-BR" dirty="0">
                <a:latin typeface="Montserrat" panose="00000500000000000000" pitchFamily="2" charset="0"/>
              </a:rPr>
              <a:t>. </a:t>
            </a:r>
          </a:p>
          <a:p>
            <a:pPr>
              <a:buNone/>
            </a:pPr>
            <a:endParaRPr lang="pt-BR" b="1" dirty="0">
              <a:latin typeface="Montserrat" panose="00000500000000000000" pitchFamily="2" charset="0"/>
            </a:endParaRPr>
          </a:p>
        </p:txBody>
      </p:sp>
      <p:pic>
        <p:nvPicPr>
          <p:cNvPr id="8" name="Imagem 7" descr="Texto&#10;&#10;O conteúdo gerado por IA pode estar incorreto.">
            <a:extLst>
              <a:ext uri="{FF2B5EF4-FFF2-40B4-BE49-F238E27FC236}">
                <a16:creationId xmlns:a16="http://schemas.microsoft.com/office/drawing/2014/main" id="{98501BBE-9509-3BC1-AD5D-C17641A4FD0B}"/>
              </a:ext>
            </a:extLst>
          </p:cNvPr>
          <p:cNvPicPr>
            <a:picLocks noChangeAspect="1"/>
          </p:cNvPicPr>
          <p:nvPr/>
        </p:nvPicPr>
        <p:blipFill>
          <a:blip r:embed="rId2"/>
          <a:stretch>
            <a:fillRect/>
          </a:stretch>
        </p:blipFill>
        <p:spPr>
          <a:xfrm>
            <a:off x="6261464" y="2261827"/>
            <a:ext cx="4882242" cy="3561805"/>
          </a:xfrm>
          <a:prstGeom prst="rect">
            <a:avLst/>
          </a:prstGeom>
        </p:spPr>
      </p:pic>
    </p:spTree>
    <p:extLst>
      <p:ext uri="{BB962C8B-B14F-4D97-AF65-F5344CB8AC3E}">
        <p14:creationId xmlns:p14="http://schemas.microsoft.com/office/powerpoint/2010/main" val="41708485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350CB-0B85-F0D2-4088-9E146999DCC7}"/>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A1A24A67-F1CF-779E-1406-9FC203A3CDCC}"/>
              </a:ext>
            </a:extLst>
          </p:cNvPr>
          <p:cNvSpPr txBox="1"/>
          <p:nvPr/>
        </p:nvSpPr>
        <p:spPr>
          <a:xfrm>
            <a:off x="1450015" y="923622"/>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SENet</a:t>
            </a:r>
            <a:endParaRPr lang="pt-BR" sz="2400" dirty="0">
              <a:solidFill>
                <a:schemeClr val="accent4"/>
              </a:solidFill>
              <a:latin typeface="Montserrat" panose="00000500000000000000" pitchFamily="2" charset="0"/>
            </a:endParaRPr>
          </a:p>
        </p:txBody>
      </p:sp>
      <p:pic>
        <p:nvPicPr>
          <p:cNvPr id="6" name="Imagem 5" descr="Diagrama, Esquemático&#10;&#10;O conteúdo gerado por IA pode estar incorreto.">
            <a:extLst>
              <a:ext uri="{FF2B5EF4-FFF2-40B4-BE49-F238E27FC236}">
                <a16:creationId xmlns:a16="http://schemas.microsoft.com/office/drawing/2014/main" id="{5CAE527B-DDAC-E02D-197A-18BC2E059543}"/>
              </a:ext>
            </a:extLst>
          </p:cNvPr>
          <p:cNvPicPr>
            <a:picLocks noChangeAspect="1"/>
          </p:cNvPicPr>
          <p:nvPr/>
        </p:nvPicPr>
        <p:blipFill>
          <a:blip r:embed="rId2"/>
          <a:stretch>
            <a:fillRect/>
          </a:stretch>
        </p:blipFill>
        <p:spPr>
          <a:xfrm>
            <a:off x="6348102" y="1813570"/>
            <a:ext cx="5153744" cy="3753374"/>
          </a:xfrm>
          <a:prstGeom prst="rect">
            <a:avLst/>
          </a:prstGeom>
        </p:spPr>
      </p:pic>
      <p:sp>
        <p:nvSpPr>
          <p:cNvPr id="10" name="CaixaDeTexto 9">
            <a:extLst>
              <a:ext uri="{FF2B5EF4-FFF2-40B4-BE49-F238E27FC236}">
                <a16:creationId xmlns:a16="http://schemas.microsoft.com/office/drawing/2014/main" id="{38E4562A-99F7-8B5A-719B-8AA82552170C}"/>
              </a:ext>
            </a:extLst>
          </p:cNvPr>
          <p:cNvSpPr txBox="1"/>
          <p:nvPr/>
        </p:nvSpPr>
        <p:spPr>
          <a:xfrm>
            <a:off x="690154" y="1813570"/>
            <a:ext cx="5405846" cy="3970318"/>
          </a:xfrm>
          <a:prstGeom prst="rect">
            <a:avLst/>
          </a:prstGeom>
          <a:noFill/>
        </p:spPr>
        <p:txBody>
          <a:bodyPr wrap="square">
            <a:spAutoFit/>
          </a:bodyPr>
          <a:lstStyle/>
          <a:p>
            <a:r>
              <a:rPr lang="pt-BR" dirty="0">
                <a:latin typeface="Montserrat" panose="00000500000000000000" pitchFamily="2" charset="0"/>
              </a:rPr>
              <a:t>A Figura 12-21 mostra como o </a:t>
            </a:r>
            <a:r>
              <a:rPr lang="pt-BR" dirty="0" err="1">
                <a:latin typeface="Montserrat" panose="00000500000000000000" pitchFamily="2" charset="0"/>
              </a:rPr>
              <a:t>SENet</a:t>
            </a:r>
            <a:r>
              <a:rPr lang="pt-BR" dirty="0">
                <a:latin typeface="Montserrat" panose="00000500000000000000" pitchFamily="2" charset="0"/>
              </a:rPr>
              <a:t> adiciona um SE </a:t>
            </a:r>
            <a:r>
              <a:rPr lang="pt-BR" dirty="0" err="1">
                <a:latin typeface="Montserrat" panose="00000500000000000000" pitchFamily="2" charset="0"/>
              </a:rPr>
              <a:t>block</a:t>
            </a:r>
            <a:r>
              <a:rPr lang="pt-BR" dirty="0">
                <a:latin typeface="Montserrat" panose="00000500000000000000" pitchFamily="2" charset="0"/>
              </a:rPr>
              <a:t> a cada módulo </a:t>
            </a:r>
            <a:r>
              <a:rPr lang="pt-BR" dirty="0" err="1">
                <a:latin typeface="Montserrat" panose="00000500000000000000" pitchFamily="2" charset="0"/>
              </a:rPr>
              <a:t>Inception</a:t>
            </a:r>
            <a:r>
              <a:rPr lang="pt-BR" dirty="0">
                <a:latin typeface="Montserrat" panose="00000500000000000000" pitchFamily="2" charset="0"/>
              </a:rPr>
              <a:t> ou unidade residual. O SE </a:t>
            </a:r>
            <a:r>
              <a:rPr lang="pt-BR" dirty="0" err="1">
                <a:latin typeface="Montserrat" panose="00000500000000000000" pitchFamily="2" charset="0"/>
              </a:rPr>
              <a:t>block</a:t>
            </a:r>
            <a:r>
              <a:rPr lang="pt-BR" dirty="0">
                <a:latin typeface="Montserrat" panose="00000500000000000000" pitchFamily="2" charset="0"/>
              </a:rPr>
              <a:t> recalibra os canais do mapa de características em duas etapas: primeiro aplica global </a:t>
            </a:r>
            <a:r>
              <a:rPr lang="pt-BR" dirty="0" err="1">
                <a:latin typeface="Montserrat" panose="00000500000000000000" pitchFamily="2" charset="0"/>
              </a:rPr>
              <a:t>average</a:t>
            </a:r>
            <a:r>
              <a:rPr lang="pt-BR" dirty="0">
                <a:latin typeface="Montserrat" panose="00000500000000000000" pitchFamily="2" charset="0"/>
              </a:rPr>
              <a:t> </a:t>
            </a:r>
            <a:r>
              <a:rPr lang="pt-BR" dirty="0" err="1">
                <a:latin typeface="Montserrat" panose="00000500000000000000" pitchFamily="2" charset="0"/>
              </a:rPr>
              <a:t>pooling</a:t>
            </a:r>
            <a:r>
              <a:rPr lang="pt-BR" dirty="0">
                <a:latin typeface="Montserrat" panose="00000500000000000000" pitchFamily="2" charset="0"/>
              </a:rPr>
              <a:t> para comprimir a informação espacial (Squeeze), depois usa duas camadas densas para calcular pesos entre 0 e 1 (</a:t>
            </a:r>
            <a:r>
              <a:rPr lang="pt-BR" dirty="0" err="1">
                <a:latin typeface="Montserrat" panose="00000500000000000000" pitchFamily="2" charset="0"/>
              </a:rPr>
              <a:t>Excitation</a:t>
            </a:r>
            <a:r>
              <a:rPr lang="pt-BR" dirty="0">
                <a:latin typeface="Montserrat" panose="00000500000000000000" pitchFamily="2" charset="0"/>
              </a:rPr>
              <a:t>). Esses pesos são multiplicados pelos canais originais, ajustando sua importância. Essa simples adição aumentou significativamente o desempenho, permitindo que o </a:t>
            </a:r>
            <a:r>
              <a:rPr lang="pt-BR" dirty="0" err="1">
                <a:latin typeface="Montserrat" panose="00000500000000000000" pitchFamily="2" charset="0"/>
              </a:rPr>
              <a:t>SENet</a:t>
            </a:r>
            <a:r>
              <a:rPr lang="pt-BR" dirty="0">
                <a:latin typeface="Montserrat" panose="00000500000000000000" pitchFamily="2" charset="0"/>
              </a:rPr>
              <a:t> atingisse apenas 2,25% de erro top-5 no ILSVRC 2017.</a:t>
            </a:r>
          </a:p>
        </p:txBody>
      </p:sp>
    </p:spTree>
    <p:extLst>
      <p:ext uri="{BB962C8B-B14F-4D97-AF65-F5344CB8AC3E}">
        <p14:creationId xmlns:p14="http://schemas.microsoft.com/office/powerpoint/2010/main" val="23749837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DAF840-1ED2-DB60-05B0-94697BD36C7E}"/>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5CE174B3-DE33-ADEB-9055-4F92045D88AD}"/>
              </a:ext>
            </a:extLst>
          </p:cNvPr>
          <p:cNvSpPr txBox="1"/>
          <p:nvPr/>
        </p:nvSpPr>
        <p:spPr>
          <a:xfrm>
            <a:off x="1476140" y="1063288"/>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SENet</a:t>
            </a:r>
            <a:endParaRPr lang="pt-BR" sz="2400" dirty="0">
              <a:solidFill>
                <a:schemeClr val="accent4"/>
              </a:solidFill>
              <a:latin typeface="Montserrat" panose="00000500000000000000" pitchFamily="2" charset="0"/>
            </a:endParaRPr>
          </a:p>
        </p:txBody>
      </p:sp>
      <p:sp>
        <p:nvSpPr>
          <p:cNvPr id="3" name="CaixaDeTexto 2">
            <a:extLst>
              <a:ext uri="{FF2B5EF4-FFF2-40B4-BE49-F238E27FC236}">
                <a16:creationId xmlns:a16="http://schemas.microsoft.com/office/drawing/2014/main" id="{C804B083-BE53-27AA-3ED0-01870E0FEFC6}"/>
              </a:ext>
            </a:extLst>
          </p:cNvPr>
          <p:cNvSpPr txBox="1"/>
          <p:nvPr/>
        </p:nvSpPr>
        <p:spPr>
          <a:xfrm>
            <a:off x="691827" y="2060473"/>
            <a:ext cx="6031191" cy="3416320"/>
          </a:xfrm>
          <a:prstGeom prst="rect">
            <a:avLst/>
          </a:prstGeom>
          <a:noFill/>
        </p:spPr>
        <p:txBody>
          <a:bodyPr wrap="square">
            <a:spAutoFit/>
          </a:bodyPr>
          <a:lstStyle/>
          <a:p>
            <a:r>
              <a:rPr lang="pt-BR" dirty="0">
                <a:latin typeface="Montserrat" panose="00000500000000000000" pitchFamily="2" charset="0"/>
              </a:rPr>
              <a:t>A Figura 12-22 mostra o processo de recalibração realizado por um SE </a:t>
            </a:r>
            <a:r>
              <a:rPr lang="pt-BR" dirty="0" err="1">
                <a:latin typeface="Montserrat" panose="00000500000000000000" pitchFamily="2" charset="0"/>
              </a:rPr>
              <a:t>block</a:t>
            </a:r>
            <a:r>
              <a:rPr lang="pt-BR" dirty="0">
                <a:latin typeface="Montserrat" panose="00000500000000000000" pitchFamily="2" charset="0"/>
              </a:rPr>
              <a:t>. Primeiro, os mapas de características originais são analisados apenas na dimensão de profundidade. O SE </a:t>
            </a:r>
            <a:r>
              <a:rPr lang="pt-BR" dirty="0" err="1">
                <a:latin typeface="Montserrat" panose="00000500000000000000" pitchFamily="2" charset="0"/>
              </a:rPr>
              <a:t>block</a:t>
            </a:r>
            <a:r>
              <a:rPr lang="pt-BR" dirty="0">
                <a:latin typeface="Montserrat" panose="00000500000000000000" pitchFamily="2" charset="0"/>
              </a:rPr>
              <a:t> calcula pesos para cada canal (como 0.0, 1.0, 0.3, etc.), representando sua importância. Esses pesos são multiplicados pelos mapas originais, como indicado pelo símbolo “×”, gerando mapas recalibrados: canais relevantes ficam mais fortes, enquanto os irrelevantes são reduzidos. Esse ajuste melhora a representação e ajuda a resolver ambiguidades.</a:t>
            </a:r>
          </a:p>
        </p:txBody>
      </p:sp>
      <p:pic>
        <p:nvPicPr>
          <p:cNvPr id="5" name="Imagem 4" descr="Diagrama&#10;&#10;O conteúdo gerado por IA pode estar incorreto.">
            <a:extLst>
              <a:ext uri="{FF2B5EF4-FFF2-40B4-BE49-F238E27FC236}">
                <a16:creationId xmlns:a16="http://schemas.microsoft.com/office/drawing/2014/main" id="{6974B662-6658-C439-1256-8F5F03718597}"/>
              </a:ext>
            </a:extLst>
          </p:cNvPr>
          <p:cNvPicPr>
            <a:picLocks noChangeAspect="1"/>
          </p:cNvPicPr>
          <p:nvPr/>
        </p:nvPicPr>
        <p:blipFill>
          <a:blip r:embed="rId2"/>
          <a:stretch>
            <a:fillRect/>
          </a:stretch>
        </p:blipFill>
        <p:spPr>
          <a:xfrm>
            <a:off x="6505303" y="2368263"/>
            <a:ext cx="4994870" cy="2800741"/>
          </a:xfrm>
          <a:prstGeom prst="rect">
            <a:avLst/>
          </a:prstGeom>
        </p:spPr>
      </p:pic>
    </p:spTree>
    <p:extLst>
      <p:ext uri="{BB962C8B-B14F-4D97-AF65-F5344CB8AC3E}">
        <p14:creationId xmlns:p14="http://schemas.microsoft.com/office/powerpoint/2010/main" val="11039596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4F8F8C-BCC7-8024-66CB-375A095D0554}"/>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D124E56F-098A-3EB8-DFE3-8C54BF396991}"/>
              </a:ext>
            </a:extLst>
          </p:cNvPr>
          <p:cNvSpPr txBox="1"/>
          <p:nvPr/>
        </p:nvSpPr>
        <p:spPr>
          <a:xfrm>
            <a:off x="1519682" y="784587"/>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SENet</a:t>
            </a:r>
            <a:endParaRPr lang="pt-BR" sz="2400" dirty="0">
              <a:solidFill>
                <a:schemeClr val="accent4"/>
              </a:solidFill>
              <a:latin typeface="Montserrat" panose="00000500000000000000" pitchFamily="2" charset="0"/>
            </a:endParaRPr>
          </a:p>
        </p:txBody>
      </p:sp>
      <p:pic>
        <p:nvPicPr>
          <p:cNvPr id="4" name="Imagem 3" descr="Diagrama&#10;&#10;O conteúdo gerado por IA pode estar incorreto.">
            <a:extLst>
              <a:ext uri="{FF2B5EF4-FFF2-40B4-BE49-F238E27FC236}">
                <a16:creationId xmlns:a16="http://schemas.microsoft.com/office/drawing/2014/main" id="{72FE6B13-375E-1F28-0496-8157A04EB050}"/>
              </a:ext>
            </a:extLst>
          </p:cNvPr>
          <p:cNvPicPr>
            <a:picLocks noChangeAspect="1"/>
          </p:cNvPicPr>
          <p:nvPr/>
        </p:nvPicPr>
        <p:blipFill>
          <a:blip r:embed="rId2"/>
          <a:stretch>
            <a:fillRect/>
          </a:stretch>
        </p:blipFill>
        <p:spPr>
          <a:xfrm>
            <a:off x="7009805" y="2098765"/>
            <a:ext cx="4448498" cy="3521691"/>
          </a:xfrm>
          <a:prstGeom prst="rect">
            <a:avLst/>
          </a:prstGeom>
        </p:spPr>
      </p:pic>
      <p:sp>
        <p:nvSpPr>
          <p:cNvPr id="10" name="CaixaDeTexto 9">
            <a:extLst>
              <a:ext uri="{FF2B5EF4-FFF2-40B4-BE49-F238E27FC236}">
                <a16:creationId xmlns:a16="http://schemas.microsoft.com/office/drawing/2014/main" id="{A344D008-A77A-F396-7221-AE63EF964F51}"/>
              </a:ext>
            </a:extLst>
          </p:cNvPr>
          <p:cNvSpPr txBox="1"/>
          <p:nvPr/>
        </p:nvSpPr>
        <p:spPr>
          <a:xfrm>
            <a:off x="550817" y="1874451"/>
            <a:ext cx="6396446" cy="3970318"/>
          </a:xfrm>
          <a:prstGeom prst="rect">
            <a:avLst/>
          </a:prstGeom>
          <a:noFill/>
        </p:spPr>
        <p:txBody>
          <a:bodyPr wrap="square">
            <a:spAutoFit/>
          </a:bodyPr>
          <a:lstStyle/>
          <a:p>
            <a:r>
              <a:rPr lang="pt-BR" dirty="0">
                <a:latin typeface="Montserrat" panose="00000500000000000000" pitchFamily="2" charset="0"/>
              </a:rPr>
              <a:t>O bloco SE possui três camadas: </a:t>
            </a:r>
            <a:r>
              <a:rPr lang="pt-BR" dirty="0" err="1">
                <a:latin typeface="Montserrat" panose="00000500000000000000" pitchFamily="2" charset="0"/>
              </a:rPr>
              <a:t>pooling</a:t>
            </a:r>
            <a:r>
              <a:rPr lang="pt-BR" dirty="0">
                <a:latin typeface="Montserrat" panose="00000500000000000000" pitchFamily="2" charset="0"/>
              </a:rPr>
              <a:t> médio global, uma camada densa oculta com ativação </a:t>
            </a:r>
            <a:r>
              <a:rPr lang="pt-BR" dirty="0" err="1">
                <a:latin typeface="Montserrat" panose="00000500000000000000" pitchFamily="2" charset="0"/>
              </a:rPr>
              <a:t>ReLU</a:t>
            </a:r>
            <a:r>
              <a:rPr lang="pt-BR" dirty="0">
                <a:latin typeface="Montserrat" panose="00000500000000000000" pitchFamily="2" charset="0"/>
              </a:rPr>
              <a:t> e uma camada densa de saída com ativação </a:t>
            </a:r>
            <a:r>
              <a:rPr lang="pt-BR" dirty="0" err="1">
                <a:latin typeface="Montserrat" panose="00000500000000000000" pitchFamily="2" charset="0"/>
              </a:rPr>
              <a:t>sigmoid</a:t>
            </a:r>
            <a:r>
              <a:rPr lang="pt-BR" dirty="0">
                <a:latin typeface="Montserrat" panose="00000500000000000000" pitchFamily="2" charset="0"/>
              </a:rPr>
              <a:t> (Figura 12-23). A primeira camada calcula a média de cada mapa de características, gerando um valor por mapa (ex.: 256 mapas → 256 valores). Em seguida, ocorre o “squeeze”: esses valores são comprimidos em um vetor pequeno, geralmente 16 vezes menor (ex.: 16 neurônios), formando uma representação de baixa dimensão das respostas. Por fim, a camada de saída gera um vetor de recalibração com um número entre 0 e 1 para cada mapa, que é multiplicado pelos mapas originais, reduzindo características irrelevantes e mantendo as relevantes.</a:t>
            </a:r>
          </a:p>
        </p:txBody>
      </p:sp>
    </p:spTree>
    <p:extLst>
      <p:ext uri="{BB962C8B-B14F-4D97-AF65-F5344CB8AC3E}">
        <p14:creationId xmlns:p14="http://schemas.microsoft.com/office/powerpoint/2010/main" val="30857200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C0A4BA-0A4C-B482-580F-9DEC1EF4D533}"/>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5F010068-21B3-023E-6723-65B730A5F51E}"/>
              </a:ext>
            </a:extLst>
          </p:cNvPr>
          <p:cNvSpPr txBox="1"/>
          <p:nvPr/>
        </p:nvSpPr>
        <p:spPr>
          <a:xfrm>
            <a:off x="1476139" y="845548"/>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Choosing</a:t>
            </a:r>
            <a:r>
              <a:rPr lang="pt-BR" sz="2400" dirty="0">
                <a:solidFill>
                  <a:schemeClr val="accent4"/>
                </a:solidFill>
                <a:latin typeface="Montserrat" panose="00000500000000000000" pitchFamily="2" charset="0"/>
              </a:rPr>
              <a:t> </a:t>
            </a:r>
            <a:r>
              <a:rPr lang="pt-BR" sz="2400" dirty="0" err="1">
                <a:solidFill>
                  <a:schemeClr val="accent4"/>
                </a:solidFill>
                <a:latin typeface="Montserrat" panose="00000500000000000000" pitchFamily="2" charset="0"/>
              </a:rPr>
              <a:t>the</a:t>
            </a:r>
            <a:r>
              <a:rPr lang="pt-BR" sz="2400" dirty="0">
                <a:solidFill>
                  <a:schemeClr val="accent4"/>
                </a:solidFill>
                <a:latin typeface="Montserrat" panose="00000500000000000000" pitchFamily="2" charset="0"/>
              </a:rPr>
              <a:t> </a:t>
            </a:r>
            <a:r>
              <a:rPr lang="pt-BR" sz="2400" dirty="0" err="1">
                <a:solidFill>
                  <a:schemeClr val="accent4"/>
                </a:solidFill>
                <a:latin typeface="Montserrat" panose="00000500000000000000" pitchFamily="2" charset="0"/>
              </a:rPr>
              <a:t>Right</a:t>
            </a:r>
            <a:r>
              <a:rPr lang="pt-BR" sz="2400" dirty="0">
                <a:solidFill>
                  <a:schemeClr val="accent4"/>
                </a:solidFill>
                <a:latin typeface="Montserrat" panose="00000500000000000000" pitchFamily="2" charset="0"/>
              </a:rPr>
              <a:t> CNN </a:t>
            </a:r>
            <a:r>
              <a:rPr lang="pt-BR" sz="2400" dirty="0" err="1">
                <a:solidFill>
                  <a:schemeClr val="accent4"/>
                </a:solidFill>
                <a:latin typeface="Montserrat" panose="00000500000000000000" pitchFamily="2" charset="0"/>
              </a:rPr>
              <a:t>Architecture</a:t>
            </a:r>
            <a:endParaRPr lang="pt-BR" sz="2400" dirty="0">
              <a:solidFill>
                <a:schemeClr val="accent4"/>
              </a:solidFill>
              <a:latin typeface="Montserrat" panose="00000500000000000000" pitchFamily="2" charset="0"/>
            </a:endParaRPr>
          </a:p>
        </p:txBody>
      </p:sp>
      <p:pic>
        <p:nvPicPr>
          <p:cNvPr id="6" name="Imagem 5" descr="Tabela&#10;&#10;O conteúdo gerado por IA pode estar incorreto.">
            <a:extLst>
              <a:ext uri="{FF2B5EF4-FFF2-40B4-BE49-F238E27FC236}">
                <a16:creationId xmlns:a16="http://schemas.microsoft.com/office/drawing/2014/main" id="{D0EDFFAF-7D09-9218-E64E-5F31A5854776}"/>
              </a:ext>
            </a:extLst>
          </p:cNvPr>
          <p:cNvPicPr>
            <a:picLocks noChangeAspect="1"/>
          </p:cNvPicPr>
          <p:nvPr/>
        </p:nvPicPr>
        <p:blipFill>
          <a:blip r:embed="rId2"/>
          <a:stretch>
            <a:fillRect/>
          </a:stretch>
        </p:blipFill>
        <p:spPr>
          <a:xfrm>
            <a:off x="5399119" y="1728992"/>
            <a:ext cx="4753638" cy="4417154"/>
          </a:xfrm>
          <a:prstGeom prst="rect">
            <a:avLst/>
          </a:prstGeom>
        </p:spPr>
      </p:pic>
      <p:sp>
        <p:nvSpPr>
          <p:cNvPr id="8" name="CaixaDeTexto 7">
            <a:extLst>
              <a:ext uri="{FF2B5EF4-FFF2-40B4-BE49-F238E27FC236}">
                <a16:creationId xmlns:a16="http://schemas.microsoft.com/office/drawing/2014/main" id="{55C0E27F-FC7A-7583-DF8C-0C7E024A74B5}"/>
              </a:ext>
            </a:extLst>
          </p:cNvPr>
          <p:cNvSpPr txBox="1"/>
          <p:nvPr/>
        </p:nvSpPr>
        <p:spPr>
          <a:xfrm>
            <a:off x="226423" y="1913658"/>
            <a:ext cx="5038687" cy="3970318"/>
          </a:xfrm>
          <a:prstGeom prst="rect">
            <a:avLst/>
          </a:prstGeom>
          <a:noFill/>
        </p:spPr>
        <p:txBody>
          <a:bodyPr wrap="square">
            <a:spAutoFit/>
          </a:bodyPr>
          <a:lstStyle/>
          <a:p>
            <a:r>
              <a:rPr lang="pt-BR" dirty="0">
                <a:latin typeface="Montserrat" panose="00000500000000000000" pitchFamily="2" charset="0"/>
              </a:rPr>
              <a:t>A arquitetura ideal depende das prioridades do projeto: precisão, tamanho do modelo, velocidade ou consumo de energia. A Tabela 12-3 mostra modelos </a:t>
            </a:r>
            <a:r>
              <a:rPr lang="pt-BR" dirty="0" err="1">
                <a:latin typeface="Montserrat" panose="00000500000000000000" pitchFamily="2" charset="0"/>
              </a:rPr>
              <a:t>pré</a:t>
            </a:r>
            <a:r>
              <a:rPr lang="pt-BR" dirty="0">
                <a:latin typeface="Montserrat" panose="00000500000000000000" pitchFamily="2" charset="0"/>
              </a:rPr>
              <a:t>-treinados do </a:t>
            </a:r>
            <a:r>
              <a:rPr lang="pt-BR" dirty="0" err="1">
                <a:latin typeface="Montserrat" panose="00000500000000000000" pitchFamily="2" charset="0"/>
              </a:rPr>
              <a:t>TorchVision</a:t>
            </a:r>
            <a:r>
              <a:rPr lang="pt-BR" dirty="0">
                <a:latin typeface="Montserrat" panose="00000500000000000000" pitchFamily="2" charset="0"/>
              </a:rPr>
              <a:t> com acurácia, número de parâmetros e custo computacional (</a:t>
            </a:r>
            <a:r>
              <a:rPr lang="pt-BR" dirty="0" err="1">
                <a:latin typeface="Montserrat" panose="00000500000000000000" pitchFamily="2" charset="0"/>
              </a:rPr>
              <a:t>GFLOPs</a:t>
            </a:r>
            <a:r>
              <a:rPr lang="pt-BR" dirty="0">
                <a:latin typeface="Montserrat" panose="00000500000000000000" pitchFamily="2" charset="0"/>
              </a:rPr>
              <a:t>). Em geral, modelos maiores são mais precisos, mas não sempre: </a:t>
            </a:r>
            <a:r>
              <a:rPr lang="pt-BR" dirty="0" err="1">
                <a:latin typeface="Montserrat" panose="00000500000000000000" pitchFamily="2" charset="0"/>
              </a:rPr>
              <a:t>EfficientNet</a:t>
            </a:r>
            <a:r>
              <a:rPr lang="pt-BR" dirty="0">
                <a:latin typeface="Montserrat" panose="00000500000000000000" pitchFamily="2" charset="0"/>
              </a:rPr>
              <a:t> v2 </a:t>
            </a:r>
            <a:r>
              <a:rPr lang="pt-BR" dirty="0" err="1">
                <a:latin typeface="Montserrat" panose="00000500000000000000" pitchFamily="2" charset="0"/>
              </a:rPr>
              <a:t>small</a:t>
            </a:r>
            <a:r>
              <a:rPr lang="pt-BR" dirty="0">
                <a:latin typeface="Montserrat" panose="00000500000000000000" pitchFamily="2" charset="0"/>
              </a:rPr>
              <a:t> supera </a:t>
            </a:r>
            <a:r>
              <a:rPr lang="pt-BR" dirty="0" err="1">
                <a:latin typeface="Montserrat" panose="00000500000000000000" pitchFamily="2" charset="0"/>
              </a:rPr>
              <a:t>Inception</a:t>
            </a:r>
            <a:r>
              <a:rPr lang="pt-BR" dirty="0">
                <a:latin typeface="Montserrat" panose="00000500000000000000" pitchFamily="2" charset="0"/>
              </a:rPr>
              <a:t> v3 em tamanho e precisão. Modelos grandes, como </a:t>
            </a:r>
            <a:r>
              <a:rPr lang="pt-BR" dirty="0" err="1">
                <a:latin typeface="Montserrat" panose="00000500000000000000" pitchFamily="2" charset="0"/>
              </a:rPr>
              <a:t>ConvNeXt</a:t>
            </a:r>
            <a:r>
              <a:rPr lang="pt-BR" dirty="0">
                <a:latin typeface="Montserrat" panose="00000500000000000000" pitchFamily="2" charset="0"/>
              </a:rPr>
              <a:t> Large, exigem muita memória — um modelo com 200M parâmetros pode precisar de cerca de 5 GB por imagem na inferência.</a:t>
            </a:r>
          </a:p>
        </p:txBody>
      </p:sp>
    </p:spTree>
    <p:extLst>
      <p:ext uri="{BB962C8B-B14F-4D97-AF65-F5344CB8AC3E}">
        <p14:creationId xmlns:p14="http://schemas.microsoft.com/office/powerpoint/2010/main" val="17528463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6586D2-4D27-B9BE-33FA-F9F10CFBF938}"/>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FCE75ABB-9779-9E7B-9F31-B0820B784BBD}"/>
              </a:ext>
            </a:extLst>
          </p:cNvPr>
          <p:cNvSpPr txBox="1"/>
          <p:nvPr/>
        </p:nvSpPr>
        <p:spPr>
          <a:xfrm>
            <a:off x="1476139" y="845548"/>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Choosing</a:t>
            </a:r>
            <a:r>
              <a:rPr lang="pt-BR" sz="2400" dirty="0">
                <a:solidFill>
                  <a:schemeClr val="accent4"/>
                </a:solidFill>
                <a:latin typeface="Montserrat" panose="00000500000000000000" pitchFamily="2" charset="0"/>
              </a:rPr>
              <a:t> </a:t>
            </a:r>
            <a:r>
              <a:rPr lang="pt-BR" sz="2400" dirty="0" err="1">
                <a:solidFill>
                  <a:schemeClr val="accent4"/>
                </a:solidFill>
                <a:latin typeface="Montserrat" panose="00000500000000000000" pitchFamily="2" charset="0"/>
              </a:rPr>
              <a:t>the</a:t>
            </a:r>
            <a:r>
              <a:rPr lang="pt-BR" sz="2400" dirty="0">
                <a:solidFill>
                  <a:schemeClr val="accent4"/>
                </a:solidFill>
                <a:latin typeface="Montserrat" panose="00000500000000000000" pitchFamily="2" charset="0"/>
              </a:rPr>
              <a:t> </a:t>
            </a:r>
            <a:r>
              <a:rPr lang="pt-BR" sz="2400" dirty="0" err="1">
                <a:solidFill>
                  <a:schemeClr val="accent4"/>
                </a:solidFill>
                <a:latin typeface="Montserrat" panose="00000500000000000000" pitchFamily="2" charset="0"/>
              </a:rPr>
              <a:t>Right</a:t>
            </a:r>
            <a:r>
              <a:rPr lang="pt-BR" sz="2400" dirty="0">
                <a:solidFill>
                  <a:schemeClr val="accent4"/>
                </a:solidFill>
                <a:latin typeface="Montserrat" panose="00000500000000000000" pitchFamily="2" charset="0"/>
              </a:rPr>
              <a:t> CNN </a:t>
            </a:r>
            <a:r>
              <a:rPr lang="pt-BR" sz="2400" dirty="0" err="1">
                <a:solidFill>
                  <a:schemeClr val="accent4"/>
                </a:solidFill>
                <a:latin typeface="Montserrat" panose="00000500000000000000" pitchFamily="2" charset="0"/>
              </a:rPr>
              <a:t>Architecture</a:t>
            </a:r>
            <a:endParaRPr lang="pt-BR" sz="2400" dirty="0">
              <a:solidFill>
                <a:schemeClr val="accent4"/>
              </a:solidFill>
              <a:latin typeface="Montserrat" panose="00000500000000000000" pitchFamily="2" charset="0"/>
            </a:endParaRPr>
          </a:p>
        </p:txBody>
      </p:sp>
      <p:sp>
        <p:nvSpPr>
          <p:cNvPr id="3" name="CaixaDeTexto 2">
            <a:extLst>
              <a:ext uri="{FF2B5EF4-FFF2-40B4-BE49-F238E27FC236}">
                <a16:creationId xmlns:a16="http://schemas.microsoft.com/office/drawing/2014/main" id="{432F5E73-0E12-516C-ACA9-F1C80AF94B71}"/>
              </a:ext>
            </a:extLst>
          </p:cNvPr>
          <p:cNvSpPr txBox="1"/>
          <p:nvPr/>
        </p:nvSpPr>
        <p:spPr>
          <a:xfrm>
            <a:off x="452845" y="2597056"/>
            <a:ext cx="9588137" cy="2031325"/>
          </a:xfrm>
          <a:prstGeom prst="rect">
            <a:avLst/>
          </a:prstGeom>
          <a:noFill/>
        </p:spPr>
        <p:txBody>
          <a:bodyPr wrap="square">
            <a:spAutoFit/>
          </a:bodyPr>
          <a:lstStyle/>
          <a:p>
            <a:r>
              <a:rPr lang="pt-BR" dirty="0">
                <a:latin typeface="Montserrat" panose="00000500000000000000" pitchFamily="2" charset="0"/>
              </a:rPr>
              <a:t>Modelos menores funcionam em qualquer GPU, mas e os modelos grandes, como o </a:t>
            </a:r>
            <a:r>
              <a:rPr lang="pt-BR" dirty="0" err="1">
                <a:latin typeface="Montserrat" panose="00000500000000000000" pitchFamily="2" charset="0"/>
              </a:rPr>
              <a:t>ConvNeXt</a:t>
            </a:r>
            <a:r>
              <a:rPr lang="pt-BR" dirty="0">
                <a:latin typeface="Montserrat" panose="00000500000000000000" pitchFamily="2" charset="0"/>
              </a:rPr>
              <a:t> Large? Cada parâmetro é armazenado como um número de 32 bits (4 bytes), então um modelo com 200 milhões de parâmetros parece precisar apenas de 800 MB de RAM. Porém, na prática, é necessário muito mais: normalmente cerca de 5 GB por imagem durante a inferência (dependendo do tamanho da imagem) e ainda mais durante o treinamento. Vamos entender por que isso acontece.</a:t>
            </a:r>
          </a:p>
        </p:txBody>
      </p:sp>
    </p:spTree>
    <p:extLst>
      <p:ext uri="{BB962C8B-B14F-4D97-AF65-F5344CB8AC3E}">
        <p14:creationId xmlns:p14="http://schemas.microsoft.com/office/powerpoint/2010/main" val="180843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aixaDeTexto 9">
            <a:extLst>
              <a:ext uri="{FF2B5EF4-FFF2-40B4-BE49-F238E27FC236}">
                <a16:creationId xmlns:a16="http://schemas.microsoft.com/office/drawing/2014/main" id="{AD7D8EEF-ADA8-576D-11E4-E6E9BBE8B083}"/>
              </a:ext>
            </a:extLst>
          </p:cNvPr>
          <p:cNvSpPr txBox="1"/>
          <p:nvPr/>
        </p:nvSpPr>
        <p:spPr>
          <a:xfrm>
            <a:off x="1398896" y="850384"/>
            <a:ext cx="6400800" cy="461665"/>
          </a:xfrm>
          <a:prstGeom prst="rect">
            <a:avLst/>
          </a:prstGeom>
          <a:noFill/>
        </p:spPr>
        <p:txBody>
          <a:bodyPr wrap="square">
            <a:spAutoFit/>
          </a:bodyPr>
          <a:lstStyle/>
          <a:p>
            <a:pPr algn="l" fontAlgn="base">
              <a:spcAft>
                <a:spcPts val="2400"/>
              </a:spcAft>
              <a:buNone/>
            </a:pPr>
            <a:r>
              <a:rPr lang="pt-BR" sz="2400" b="0" i="0" dirty="0">
                <a:solidFill>
                  <a:schemeClr val="accent4"/>
                </a:solidFill>
                <a:effectLst/>
                <a:latin typeface="Montserrat" panose="00000500000000000000" pitchFamily="2" charset="0"/>
              </a:rPr>
              <a:t>CNN </a:t>
            </a:r>
            <a:r>
              <a:rPr lang="pt-BR" sz="2400" b="0" i="0" dirty="0" err="1">
                <a:solidFill>
                  <a:schemeClr val="accent4"/>
                </a:solidFill>
                <a:effectLst/>
                <a:latin typeface="Montserrat" panose="00000500000000000000" pitchFamily="2" charset="0"/>
              </a:rPr>
              <a:t>Architectures</a:t>
            </a:r>
            <a:endParaRPr lang="pt-BR" sz="2400" b="0" i="0" dirty="0">
              <a:solidFill>
                <a:schemeClr val="accent4"/>
              </a:solidFill>
              <a:effectLst/>
              <a:latin typeface="Montserrat" panose="00000500000000000000" pitchFamily="2" charset="0"/>
            </a:endParaRPr>
          </a:p>
        </p:txBody>
      </p:sp>
      <p:pic>
        <p:nvPicPr>
          <p:cNvPr id="12" name="Imagem 11">
            <a:extLst>
              <a:ext uri="{FF2B5EF4-FFF2-40B4-BE49-F238E27FC236}">
                <a16:creationId xmlns:a16="http://schemas.microsoft.com/office/drawing/2014/main" id="{9B7DBC92-9092-47C3-BBA6-C2E22451554A}"/>
              </a:ext>
            </a:extLst>
          </p:cNvPr>
          <p:cNvPicPr>
            <a:picLocks noChangeAspect="1"/>
          </p:cNvPicPr>
          <p:nvPr/>
        </p:nvPicPr>
        <p:blipFill>
          <a:blip r:embed="rId2"/>
          <a:stretch>
            <a:fillRect/>
          </a:stretch>
        </p:blipFill>
        <p:spPr>
          <a:xfrm>
            <a:off x="6454199" y="3097171"/>
            <a:ext cx="4782217" cy="1238423"/>
          </a:xfrm>
          <a:prstGeom prst="rect">
            <a:avLst/>
          </a:prstGeom>
        </p:spPr>
      </p:pic>
      <p:sp>
        <p:nvSpPr>
          <p:cNvPr id="5" name="CaixaDeTexto 4">
            <a:extLst>
              <a:ext uri="{FF2B5EF4-FFF2-40B4-BE49-F238E27FC236}">
                <a16:creationId xmlns:a16="http://schemas.microsoft.com/office/drawing/2014/main" id="{3F91D004-7644-FB12-D633-551A68A47214}"/>
              </a:ext>
            </a:extLst>
          </p:cNvPr>
          <p:cNvSpPr txBox="1"/>
          <p:nvPr/>
        </p:nvSpPr>
        <p:spPr>
          <a:xfrm>
            <a:off x="696685" y="1629670"/>
            <a:ext cx="5570302" cy="4524315"/>
          </a:xfrm>
          <a:prstGeom prst="rect">
            <a:avLst/>
          </a:prstGeom>
          <a:noFill/>
        </p:spPr>
        <p:txBody>
          <a:bodyPr wrap="square">
            <a:spAutoFit/>
          </a:bodyPr>
          <a:lstStyle/>
          <a:p>
            <a:pPr>
              <a:buNone/>
            </a:pPr>
            <a:r>
              <a:rPr lang="pt-BR" dirty="0">
                <a:latin typeface="Montserrat" panose="00000500000000000000" pitchFamily="2" charset="0"/>
              </a:rPr>
              <a:t>Arquiteturas típicas de CNN empilham algumas camadas convolucionais (cada uma geralmente seguida por uma camada </a:t>
            </a:r>
            <a:r>
              <a:rPr lang="pt-BR" dirty="0" err="1">
                <a:latin typeface="Montserrat" panose="00000500000000000000" pitchFamily="2" charset="0"/>
              </a:rPr>
              <a:t>ReLU</a:t>
            </a:r>
            <a:r>
              <a:rPr lang="pt-BR" dirty="0">
                <a:latin typeface="Montserrat" panose="00000500000000000000" pitchFamily="2" charset="0"/>
              </a:rPr>
              <a:t>), depois uma camada de </a:t>
            </a:r>
            <a:r>
              <a:rPr lang="pt-BR" dirty="0" err="1">
                <a:latin typeface="Montserrat" panose="00000500000000000000" pitchFamily="2" charset="0"/>
              </a:rPr>
              <a:t>pooling</a:t>
            </a:r>
            <a:r>
              <a:rPr lang="pt-BR" dirty="0">
                <a:latin typeface="Montserrat" panose="00000500000000000000" pitchFamily="2" charset="0"/>
              </a:rPr>
              <a:t>, depois mais convoluções (+</a:t>
            </a:r>
            <a:r>
              <a:rPr lang="pt-BR" dirty="0" err="1">
                <a:latin typeface="Montserrat" panose="00000500000000000000" pitchFamily="2" charset="0"/>
              </a:rPr>
              <a:t>ReLU</a:t>
            </a:r>
            <a:r>
              <a:rPr lang="pt-BR" dirty="0">
                <a:latin typeface="Montserrat" panose="00000500000000000000" pitchFamily="2" charset="0"/>
              </a:rPr>
              <a:t>), seguida por outro </a:t>
            </a:r>
            <a:r>
              <a:rPr lang="pt-BR" dirty="0" err="1">
                <a:latin typeface="Montserrat" panose="00000500000000000000" pitchFamily="2" charset="0"/>
              </a:rPr>
              <a:t>pooling</a:t>
            </a:r>
            <a:r>
              <a:rPr lang="pt-BR" dirty="0">
                <a:latin typeface="Montserrat" panose="00000500000000000000" pitchFamily="2" charset="0"/>
              </a:rPr>
              <a:t>, e assim por diante. À medida que a imagem avança pela rede, sua largura e altura diminuem, mas a profundidade aumenta (mais mapas de características), graças às camadas convolucionais. No topo da pilha, adiciona-se uma rede neural totalmente conectada, composta por algumas camadas densas (+</a:t>
            </a:r>
            <a:r>
              <a:rPr lang="pt-BR" dirty="0" err="1">
                <a:latin typeface="Montserrat" panose="00000500000000000000" pitchFamily="2" charset="0"/>
              </a:rPr>
              <a:t>ReLU</a:t>
            </a:r>
            <a:r>
              <a:rPr lang="pt-BR" dirty="0">
                <a:latin typeface="Montserrat" panose="00000500000000000000" pitchFamily="2" charset="0"/>
              </a:rPr>
              <a:t>), e a camada final gera a predição, geralmente com uma camada </a:t>
            </a:r>
            <a:r>
              <a:rPr lang="pt-BR" dirty="0" err="1">
                <a:latin typeface="Montserrat" panose="00000500000000000000" pitchFamily="2" charset="0"/>
              </a:rPr>
              <a:t>softmax</a:t>
            </a:r>
            <a:r>
              <a:rPr lang="pt-BR" dirty="0">
                <a:latin typeface="Montserrat" panose="00000500000000000000" pitchFamily="2" charset="0"/>
              </a:rPr>
              <a:t> que fornece as probabilidades das classes.</a:t>
            </a:r>
          </a:p>
        </p:txBody>
      </p:sp>
    </p:spTree>
    <p:extLst>
      <p:ext uri="{BB962C8B-B14F-4D97-AF65-F5344CB8AC3E}">
        <p14:creationId xmlns:p14="http://schemas.microsoft.com/office/powerpoint/2010/main" val="7883591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AFA04B-D234-B83B-4866-3A04A613CC97}"/>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0064BBD4-1B24-8155-0D44-5D09F0C12A0A}"/>
              </a:ext>
            </a:extLst>
          </p:cNvPr>
          <p:cNvSpPr txBox="1"/>
          <p:nvPr/>
        </p:nvSpPr>
        <p:spPr>
          <a:xfrm>
            <a:off x="1476139" y="845548"/>
            <a:ext cx="6400800" cy="830997"/>
          </a:xfrm>
          <a:prstGeom prst="rect">
            <a:avLst/>
          </a:prstGeom>
          <a:noFill/>
        </p:spPr>
        <p:txBody>
          <a:bodyPr wrap="square">
            <a:spAutoFit/>
          </a:bodyPr>
          <a:lstStyle/>
          <a:p>
            <a:pPr fontAlgn="base">
              <a:spcAft>
                <a:spcPts val="2400"/>
              </a:spcAft>
            </a:pPr>
            <a:r>
              <a:rPr lang="pt-BR" sz="2400" dirty="0">
                <a:solidFill>
                  <a:schemeClr val="accent4"/>
                </a:solidFill>
                <a:latin typeface="Montserrat" panose="00000500000000000000" pitchFamily="2" charset="0"/>
              </a:rPr>
              <a:t>GPU RAM </a:t>
            </a:r>
            <a:r>
              <a:rPr lang="pt-BR" sz="2400" dirty="0" err="1">
                <a:solidFill>
                  <a:schemeClr val="accent4"/>
                </a:solidFill>
                <a:latin typeface="Montserrat" panose="00000500000000000000" pitchFamily="2" charset="0"/>
              </a:rPr>
              <a:t>Requirements</a:t>
            </a:r>
            <a:r>
              <a:rPr lang="pt-BR" sz="2400" dirty="0">
                <a:solidFill>
                  <a:schemeClr val="accent4"/>
                </a:solidFill>
                <a:latin typeface="Montserrat" panose="00000500000000000000" pitchFamily="2" charset="0"/>
              </a:rPr>
              <a:t>: </a:t>
            </a:r>
            <a:r>
              <a:rPr lang="pt-BR" sz="2400" dirty="0" err="1">
                <a:solidFill>
                  <a:schemeClr val="accent4"/>
                </a:solidFill>
                <a:latin typeface="Montserrat" panose="00000500000000000000" pitchFamily="2" charset="0"/>
              </a:rPr>
              <a:t>Inference</a:t>
            </a:r>
            <a:r>
              <a:rPr lang="pt-BR" sz="2400" dirty="0">
                <a:solidFill>
                  <a:schemeClr val="accent4"/>
                </a:solidFill>
                <a:latin typeface="Montserrat" panose="00000500000000000000" pitchFamily="2" charset="0"/>
              </a:rPr>
              <a:t> Versus Training</a:t>
            </a:r>
          </a:p>
        </p:txBody>
      </p:sp>
      <p:sp>
        <p:nvSpPr>
          <p:cNvPr id="3" name="CaixaDeTexto 2">
            <a:extLst>
              <a:ext uri="{FF2B5EF4-FFF2-40B4-BE49-F238E27FC236}">
                <a16:creationId xmlns:a16="http://schemas.microsoft.com/office/drawing/2014/main" id="{8B6E5881-F5C4-3FF1-072A-1002650235DD}"/>
              </a:ext>
            </a:extLst>
          </p:cNvPr>
          <p:cNvSpPr txBox="1"/>
          <p:nvPr/>
        </p:nvSpPr>
        <p:spPr>
          <a:xfrm>
            <a:off x="564683" y="2274838"/>
            <a:ext cx="10616664" cy="2308324"/>
          </a:xfrm>
          <a:prstGeom prst="rect">
            <a:avLst/>
          </a:prstGeom>
          <a:noFill/>
        </p:spPr>
        <p:txBody>
          <a:bodyPr wrap="square">
            <a:spAutoFit/>
          </a:bodyPr>
          <a:lstStyle/>
          <a:p>
            <a:r>
              <a:rPr lang="pt-BR" dirty="0">
                <a:latin typeface="Montserrat" panose="00000500000000000000" pitchFamily="2" charset="0"/>
              </a:rPr>
              <a:t>Redes convolucionais precisam de muita RAM. Por exemplo, uma única camada convolucional com 200 filtros 5×5, </a:t>
            </a:r>
            <a:r>
              <a:rPr lang="pt-BR" dirty="0" err="1">
                <a:latin typeface="Montserrat" panose="00000500000000000000" pitchFamily="2" charset="0"/>
              </a:rPr>
              <a:t>stride</a:t>
            </a:r>
            <a:r>
              <a:rPr lang="pt-BR" dirty="0">
                <a:latin typeface="Montserrat" panose="00000500000000000000" pitchFamily="2" charset="0"/>
              </a:rPr>
              <a:t> 1 e </a:t>
            </a:r>
            <a:r>
              <a:rPr lang="pt-BR" dirty="0" err="1">
                <a:latin typeface="Montserrat" panose="00000500000000000000" pitchFamily="2" charset="0"/>
              </a:rPr>
              <a:t>padding</a:t>
            </a:r>
            <a:r>
              <a:rPr lang="pt-BR" dirty="0">
                <a:latin typeface="Montserrat" panose="00000500000000000000" pitchFamily="2" charset="0"/>
              </a:rPr>
              <a:t> “</a:t>
            </a:r>
            <a:r>
              <a:rPr lang="pt-BR" dirty="0" err="1">
                <a:latin typeface="Montserrat" panose="00000500000000000000" pitchFamily="2" charset="0"/>
              </a:rPr>
              <a:t>same</a:t>
            </a:r>
            <a:r>
              <a:rPr lang="pt-BR" dirty="0">
                <a:latin typeface="Montserrat" panose="00000500000000000000" pitchFamily="2" charset="0"/>
              </a:rPr>
              <a:t>”, processando uma imagem RGB de 150×100, terá apenas 15.200 parâmetros — pouco comparado a uma camada totalmente conectada equivalente, que teria cerca de 135 bilhões de parâmetros. Porém, cada um dos 200 mapas de características contém 150×100 neurônios, e cada neurônio calcula uma soma ponderada de 75 entradas, totalizando 225 milhões de multiplicações. Além disso, a saída dessa camada ocupa 12 MB de RAM (200×150×100×32 bits). Se o batch tiver 100 imagens, essa única camada usará 1,2 GB de RAM!</a:t>
            </a:r>
          </a:p>
        </p:txBody>
      </p:sp>
    </p:spTree>
    <p:extLst>
      <p:ext uri="{BB962C8B-B14F-4D97-AF65-F5344CB8AC3E}">
        <p14:creationId xmlns:p14="http://schemas.microsoft.com/office/powerpoint/2010/main" val="1998135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9855FC-3878-C13D-09EB-0FBFF632DFB6}"/>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EA3C85F3-C655-4D16-E83D-EF7784B8B3D0}"/>
              </a:ext>
            </a:extLst>
          </p:cNvPr>
          <p:cNvSpPr txBox="1"/>
          <p:nvPr/>
        </p:nvSpPr>
        <p:spPr>
          <a:xfrm>
            <a:off x="1450014" y="732336"/>
            <a:ext cx="6400800" cy="830997"/>
          </a:xfrm>
          <a:prstGeom prst="rect">
            <a:avLst/>
          </a:prstGeom>
          <a:noFill/>
        </p:spPr>
        <p:txBody>
          <a:bodyPr wrap="square">
            <a:spAutoFit/>
          </a:bodyPr>
          <a:lstStyle/>
          <a:p>
            <a:pPr fontAlgn="base">
              <a:spcAft>
                <a:spcPts val="2400"/>
              </a:spcAft>
            </a:pPr>
            <a:r>
              <a:rPr lang="pt-BR" sz="2400" dirty="0">
                <a:solidFill>
                  <a:schemeClr val="accent4"/>
                </a:solidFill>
                <a:latin typeface="Montserrat" panose="00000500000000000000" pitchFamily="2" charset="0"/>
              </a:rPr>
              <a:t>GPU RAM </a:t>
            </a:r>
            <a:r>
              <a:rPr lang="pt-BR" sz="2400" dirty="0" err="1">
                <a:solidFill>
                  <a:schemeClr val="accent4"/>
                </a:solidFill>
                <a:latin typeface="Montserrat" panose="00000500000000000000" pitchFamily="2" charset="0"/>
              </a:rPr>
              <a:t>Requirements</a:t>
            </a:r>
            <a:r>
              <a:rPr lang="pt-BR" sz="2400" dirty="0">
                <a:solidFill>
                  <a:schemeClr val="accent4"/>
                </a:solidFill>
                <a:latin typeface="Montserrat" panose="00000500000000000000" pitchFamily="2" charset="0"/>
              </a:rPr>
              <a:t>: </a:t>
            </a:r>
            <a:r>
              <a:rPr lang="pt-BR" sz="2400" dirty="0" err="1">
                <a:solidFill>
                  <a:schemeClr val="accent4"/>
                </a:solidFill>
                <a:latin typeface="Montserrat" panose="00000500000000000000" pitchFamily="2" charset="0"/>
              </a:rPr>
              <a:t>Inference</a:t>
            </a:r>
            <a:r>
              <a:rPr lang="pt-BR" sz="2400" dirty="0">
                <a:solidFill>
                  <a:schemeClr val="accent4"/>
                </a:solidFill>
                <a:latin typeface="Montserrat" panose="00000500000000000000" pitchFamily="2" charset="0"/>
              </a:rPr>
              <a:t> Versus Training</a:t>
            </a:r>
          </a:p>
        </p:txBody>
      </p:sp>
      <p:sp>
        <p:nvSpPr>
          <p:cNvPr id="3" name="CaixaDeTexto 2">
            <a:extLst>
              <a:ext uri="{FF2B5EF4-FFF2-40B4-BE49-F238E27FC236}">
                <a16:creationId xmlns:a16="http://schemas.microsoft.com/office/drawing/2014/main" id="{B7849EFF-47D8-4C52-EAD4-B9A8246E6110}"/>
              </a:ext>
            </a:extLst>
          </p:cNvPr>
          <p:cNvSpPr txBox="1"/>
          <p:nvPr/>
        </p:nvSpPr>
        <p:spPr>
          <a:xfrm>
            <a:off x="487680" y="2087940"/>
            <a:ext cx="11126803" cy="2862322"/>
          </a:xfrm>
          <a:prstGeom prst="rect">
            <a:avLst/>
          </a:prstGeom>
          <a:noFill/>
        </p:spPr>
        <p:txBody>
          <a:bodyPr wrap="square">
            <a:spAutoFit/>
          </a:bodyPr>
          <a:lstStyle/>
          <a:p>
            <a:r>
              <a:rPr lang="pt-BR" dirty="0">
                <a:latin typeface="Montserrat" panose="00000500000000000000" pitchFamily="2" charset="0"/>
              </a:rPr>
              <a:t>Na inferência, a memória de uma camada pode ser liberada após o cálculo da próxima, exigindo apenas espaço para duas camadas consecutivas. No treinamento, todas as ativações do </a:t>
            </a:r>
            <a:r>
              <a:rPr lang="pt-BR" dirty="0" err="1">
                <a:latin typeface="Montserrat" panose="00000500000000000000" pitchFamily="2" charset="0"/>
              </a:rPr>
              <a:t>forward</a:t>
            </a:r>
            <a:r>
              <a:rPr lang="pt-BR" dirty="0">
                <a:latin typeface="Montserrat" panose="00000500000000000000" pitchFamily="2" charset="0"/>
              </a:rPr>
              <a:t> </a:t>
            </a:r>
            <a:r>
              <a:rPr lang="pt-BR" dirty="0" err="1">
                <a:latin typeface="Montserrat" panose="00000500000000000000" pitchFamily="2" charset="0"/>
              </a:rPr>
              <a:t>pass</a:t>
            </a:r>
            <a:r>
              <a:rPr lang="pt-BR" dirty="0">
                <a:latin typeface="Montserrat" panose="00000500000000000000" pitchFamily="2" charset="0"/>
              </a:rPr>
              <a:t> precisam ser mantidas para o </a:t>
            </a:r>
            <a:r>
              <a:rPr lang="pt-BR" dirty="0" err="1">
                <a:latin typeface="Montserrat" panose="00000500000000000000" pitchFamily="2" charset="0"/>
              </a:rPr>
              <a:t>backward</a:t>
            </a:r>
            <a:r>
              <a:rPr lang="pt-BR" dirty="0">
                <a:latin typeface="Montserrat" panose="00000500000000000000" pitchFamily="2" charset="0"/>
              </a:rPr>
              <a:t> </a:t>
            </a:r>
            <a:r>
              <a:rPr lang="pt-BR" dirty="0" err="1">
                <a:latin typeface="Montserrat" panose="00000500000000000000" pitchFamily="2" charset="0"/>
              </a:rPr>
              <a:t>pass</a:t>
            </a:r>
            <a:r>
              <a:rPr lang="pt-BR" dirty="0">
                <a:latin typeface="Montserrat" panose="00000500000000000000" pitchFamily="2" charset="0"/>
              </a:rPr>
              <a:t>, aumentando muito o consumo de RAM. Se ocorrer erro por falta de memória, é possível reduzir o batch </a:t>
            </a:r>
            <a:r>
              <a:rPr lang="pt-BR" dirty="0" err="1">
                <a:latin typeface="Montserrat" panose="00000500000000000000" pitchFamily="2" charset="0"/>
              </a:rPr>
              <a:t>size</a:t>
            </a:r>
            <a:r>
              <a:rPr lang="pt-BR" dirty="0">
                <a:latin typeface="Montserrat" panose="00000500000000000000" pitchFamily="2" charset="0"/>
              </a:rPr>
              <a:t> e acumular gradientes antes de atualizar os pesos. Outras estratégias incluem usar </a:t>
            </a:r>
            <a:r>
              <a:rPr lang="pt-BR" dirty="0" err="1">
                <a:latin typeface="Montserrat" panose="00000500000000000000" pitchFamily="2" charset="0"/>
              </a:rPr>
              <a:t>stride</a:t>
            </a:r>
            <a:r>
              <a:rPr lang="pt-BR" dirty="0">
                <a:latin typeface="Montserrat" panose="00000500000000000000" pitchFamily="2" charset="0"/>
              </a:rPr>
              <a:t> para reduzir dimensões, remover camadas, usar </a:t>
            </a:r>
            <a:r>
              <a:rPr lang="pt-BR" dirty="0" err="1">
                <a:latin typeface="Montserrat" panose="00000500000000000000" pitchFamily="2" charset="0"/>
              </a:rPr>
              <a:t>floats</a:t>
            </a:r>
            <a:r>
              <a:rPr lang="pt-BR" dirty="0">
                <a:latin typeface="Montserrat" panose="00000500000000000000" pitchFamily="2" charset="0"/>
              </a:rPr>
              <a:t> de 16 bits, distribuir a rede em vários dispositivos ou mover módulos para a CPU. Também é possível trocar memória por computação usando </a:t>
            </a:r>
            <a:r>
              <a:rPr lang="pt-BR" dirty="0" err="1">
                <a:latin typeface="Montserrat" panose="00000500000000000000" pitchFamily="2" charset="0"/>
              </a:rPr>
              <a:t>checkpointing</a:t>
            </a:r>
            <a:r>
              <a:rPr lang="pt-BR" dirty="0">
                <a:latin typeface="Montserrat" panose="00000500000000000000" pitchFamily="2" charset="0"/>
              </a:rPr>
              <a:t>: salvar apenas algumas ativações e recalcular as demais no </a:t>
            </a:r>
            <a:r>
              <a:rPr lang="pt-BR" dirty="0" err="1">
                <a:latin typeface="Montserrat" panose="00000500000000000000" pitchFamily="2" charset="0"/>
              </a:rPr>
              <a:t>backward</a:t>
            </a:r>
            <a:r>
              <a:rPr lang="pt-BR" dirty="0">
                <a:latin typeface="Montserrat" panose="00000500000000000000" pitchFamily="2" charset="0"/>
              </a:rPr>
              <a:t> pass. Em </a:t>
            </a:r>
            <a:r>
              <a:rPr lang="pt-BR" dirty="0" err="1">
                <a:latin typeface="Montserrat" panose="00000500000000000000" pitchFamily="2" charset="0"/>
              </a:rPr>
              <a:t>PyTorch</a:t>
            </a:r>
            <a:r>
              <a:rPr lang="pt-BR" dirty="0">
                <a:latin typeface="Montserrat" panose="00000500000000000000" pitchFamily="2" charset="0"/>
              </a:rPr>
              <a:t>, isso é feito com </a:t>
            </a:r>
            <a:r>
              <a:rPr lang="pt-BR" dirty="0" err="1">
                <a:latin typeface="Montserrat" panose="00000500000000000000" pitchFamily="2" charset="0"/>
              </a:rPr>
              <a:t>torch.utils.checkpoint.checkpoint</a:t>
            </a:r>
            <a:r>
              <a:rPr lang="pt-BR" dirty="0">
                <a:latin typeface="Montserrat" panose="00000500000000000000" pitchFamily="2" charset="0"/>
              </a:rPr>
              <a:t>(). Outra solução mais eficiente é usar redes residuais reversíveis.</a:t>
            </a:r>
          </a:p>
        </p:txBody>
      </p:sp>
    </p:spTree>
    <p:extLst>
      <p:ext uri="{BB962C8B-B14F-4D97-AF65-F5344CB8AC3E}">
        <p14:creationId xmlns:p14="http://schemas.microsoft.com/office/powerpoint/2010/main" val="38009201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0CBFB1-7545-C90D-B8C4-24CC4D05F3EE}"/>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CBB40469-D364-80DB-D81A-908D99BFAEE6}"/>
              </a:ext>
            </a:extLst>
          </p:cNvPr>
          <p:cNvSpPr txBox="1"/>
          <p:nvPr/>
        </p:nvSpPr>
        <p:spPr>
          <a:xfrm>
            <a:off x="1476139" y="845548"/>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Reversible</a:t>
            </a:r>
            <a:r>
              <a:rPr lang="pt-BR" sz="2400" dirty="0">
                <a:solidFill>
                  <a:schemeClr val="accent4"/>
                </a:solidFill>
                <a:latin typeface="Montserrat" panose="00000500000000000000" pitchFamily="2" charset="0"/>
              </a:rPr>
              <a:t> Residual Networks (</a:t>
            </a:r>
            <a:r>
              <a:rPr lang="pt-BR" sz="2400" dirty="0" err="1">
                <a:solidFill>
                  <a:schemeClr val="accent4"/>
                </a:solidFill>
                <a:latin typeface="Montserrat" panose="00000500000000000000" pitchFamily="2" charset="0"/>
              </a:rPr>
              <a:t>RevNets</a:t>
            </a:r>
            <a:r>
              <a:rPr lang="pt-BR" sz="2400" dirty="0">
                <a:solidFill>
                  <a:schemeClr val="accent4"/>
                </a:solidFill>
                <a:latin typeface="Montserrat" panose="00000500000000000000" pitchFamily="2" charset="0"/>
              </a:rPr>
              <a:t>)</a:t>
            </a:r>
          </a:p>
        </p:txBody>
      </p:sp>
      <p:sp>
        <p:nvSpPr>
          <p:cNvPr id="5" name="CaixaDeTexto 4">
            <a:extLst>
              <a:ext uri="{FF2B5EF4-FFF2-40B4-BE49-F238E27FC236}">
                <a16:creationId xmlns:a16="http://schemas.microsoft.com/office/drawing/2014/main" id="{46E810D1-AD65-2618-E07B-7A40070388CF}"/>
              </a:ext>
            </a:extLst>
          </p:cNvPr>
          <p:cNvSpPr txBox="1"/>
          <p:nvPr/>
        </p:nvSpPr>
        <p:spPr>
          <a:xfrm>
            <a:off x="827314" y="1769074"/>
            <a:ext cx="10209654" cy="3416320"/>
          </a:xfrm>
          <a:prstGeom prst="rect">
            <a:avLst/>
          </a:prstGeom>
          <a:noFill/>
        </p:spPr>
        <p:txBody>
          <a:bodyPr wrap="square">
            <a:spAutoFit/>
          </a:bodyPr>
          <a:lstStyle/>
          <a:p>
            <a:r>
              <a:rPr lang="pt-BR" dirty="0" err="1">
                <a:latin typeface="Montserrat" panose="00000500000000000000" pitchFamily="2" charset="0"/>
              </a:rPr>
              <a:t>RevNets</a:t>
            </a:r>
            <a:r>
              <a:rPr lang="pt-BR" dirty="0">
                <a:latin typeface="Montserrat" panose="00000500000000000000" pitchFamily="2" charset="0"/>
              </a:rPr>
              <a:t> foram propostas por Aidan Gomez et al. em 2017. Elas aumentam o custo computacional em cerca de 33%, mas não exigem salvar ativações durante o </a:t>
            </a:r>
            <a:r>
              <a:rPr lang="pt-BR" dirty="0" err="1">
                <a:latin typeface="Montserrat" panose="00000500000000000000" pitchFamily="2" charset="0"/>
              </a:rPr>
              <a:t>forward</a:t>
            </a:r>
            <a:r>
              <a:rPr lang="pt-BR" dirty="0">
                <a:latin typeface="Montserrat" panose="00000500000000000000" pitchFamily="2" charset="0"/>
              </a:rPr>
              <a:t> pass. Cada camada reversível recebe duas entradas de mesmo tamanho, x₁ e x₂, e produz duas saídas:</a:t>
            </a:r>
            <a:br>
              <a:rPr lang="pt-BR" dirty="0">
                <a:latin typeface="Montserrat" panose="00000500000000000000" pitchFamily="2" charset="0"/>
              </a:rPr>
            </a:br>
            <a:r>
              <a:rPr lang="pt-BR" b="1" dirty="0">
                <a:latin typeface="Montserrat" panose="00000500000000000000" pitchFamily="2" charset="0"/>
              </a:rPr>
              <a:t>y₁ = x₁ + f(x₂)</a:t>
            </a:r>
            <a:br>
              <a:rPr lang="pt-BR" dirty="0">
                <a:latin typeface="Montserrat" panose="00000500000000000000" pitchFamily="2" charset="0"/>
              </a:rPr>
            </a:br>
            <a:r>
              <a:rPr lang="pt-BR" b="1" dirty="0">
                <a:latin typeface="Montserrat" panose="00000500000000000000" pitchFamily="2" charset="0"/>
              </a:rPr>
              <a:t>y₂ = g(y₁) + x₂</a:t>
            </a:r>
            <a:br>
              <a:rPr lang="pt-BR" dirty="0">
                <a:latin typeface="Montserrat" panose="00000500000000000000" pitchFamily="2" charset="0"/>
              </a:rPr>
            </a:br>
            <a:r>
              <a:rPr lang="pt-BR" dirty="0">
                <a:latin typeface="Montserrat" panose="00000500000000000000" pitchFamily="2" charset="0"/>
              </a:rPr>
              <a:t>onde f e g são funções que mantêm o mesmo tamanho de entrada e saída (por exemplo, blocos de convolução com </a:t>
            </a:r>
            <a:r>
              <a:rPr lang="pt-BR" dirty="0" err="1">
                <a:latin typeface="Montserrat" panose="00000500000000000000" pitchFamily="2" charset="0"/>
              </a:rPr>
              <a:t>stride</a:t>
            </a:r>
            <a:r>
              <a:rPr lang="pt-BR" dirty="0">
                <a:latin typeface="Montserrat" panose="00000500000000000000" pitchFamily="2" charset="0"/>
              </a:rPr>
              <a:t> 1, </a:t>
            </a:r>
            <a:r>
              <a:rPr lang="pt-BR" dirty="0" err="1">
                <a:latin typeface="Montserrat" panose="00000500000000000000" pitchFamily="2" charset="0"/>
              </a:rPr>
              <a:t>padding</a:t>
            </a:r>
            <a:r>
              <a:rPr lang="pt-BR" dirty="0">
                <a:latin typeface="Montserrat" panose="00000500000000000000" pitchFamily="2" charset="0"/>
              </a:rPr>
              <a:t> “</a:t>
            </a:r>
            <a:r>
              <a:rPr lang="pt-BR" dirty="0" err="1">
                <a:latin typeface="Montserrat" panose="00000500000000000000" pitchFamily="2" charset="0"/>
              </a:rPr>
              <a:t>same</a:t>
            </a:r>
            <a:r>
              <a:rPr lang="pt-BR" dirty="0">
                <a:latin typeface="Montserrat" panose="00000500000000000000" pitchFamily="2" charset="0"/>
              </a:rPr>
              <a:t>”, batch-</a:t>
            </a:r>
            <a:r>
              <a:rPr lang="pt-BR" dirty="0" err="1">
                <a:latin typeface="Montserrat" panose="00000500000000000000" pitchFamily="2" charset="0"/>
              </a:rPr>
              <a:t>norm</a:t>
            </a:r>
            <a:r>
              <a:rPr lang="pt-BR" dirty="0">
                <a:latin typeface="Montserrat" panose="00000500000000000000" pitchFamily="2" charset="0"/>
              </a:rPr>
              <a:t> e </a:t>
            </a:r>
            <a:r>
              <a:rPr lang="pt-BR" dirty="0" err="1">
                <a:latin typeface="Montserrat" panose="00000500000000000000" pitchFamily="2" charset="0"/>
              </a:rPr>
              <a:t>ReLU</a:t>
            </a:r>
            <a:r>
              <a:rPr lang="pt-BR" dirty="0">
                <a:latin typeface="Montserrat" panose="00000500000000000000" pitchFamily="2" charset="0"/>
              </a:rPr>
              <a:t>).</a:t>
            </a:r>
            <a:br>
              <a:rPr lang="pt-BR" dirty="0">
                <a:latin typeface="Montserrat" panose="00000500000000000000" pitchFamily="2" charset="0"/>
              </a:rPr>
            </a:br>
            <a:r>
              <a:rPr lang="pt-BR" dirty="0">
                <a:latin typeface="Montserrat" panose="00000500000000000000" pitchFamily="2" charset="0"/>
              </a:rPr>
              <a:t>Durante o </a:t>
            </a:r>
            <a:r>
              <a:rPr lang="pt-BR" dirty="0" err="1">
                <a:latin typeface="Montserrat" panose="00000500000000000000" pitchFamily="2" charset="0"/>
              </a:rPr>
              <a:t>backpropagation</a:t>
            </a:r>
            <a:r>
              <a:rPr lang="pt-BR" dirty="0">
                <a:latin typeface="Montserrat" panose="00000500000000000000" pitchFamily="2" charset="0"/>
              </a:rPr>
              <a:t>, as entradas podem ser </a:t>
            </a:r>
            <a:r>
              <a:rPr lang="pt-BR" dirty="0" err="1">
                <a:latin typeface="Montserrat" panose="00000500000000000000" pitchFamily="2" charset="0"/>
              </a:rPr>
              <a:t>recomputadas</a:t>
            </a:r>
            <a:r>
              <a:rPr lang="pt-BR" dirty="0">
                <a:latin typeface="Montserrat" panose="00000500000000000000" pitchFamily="2" charset="0"/>
              </a:rPr>
              <a:t> a partir das saídas:</a:t>
            </a:r>
            <a:br>
              <a:rPr lang="pt-BR" dirty="0">
                <a:latin typeface="Montserrat" panose="00000500000000000000" pitchFamily="2" charset="0"/>
              </a:rPr>
            </a:br>
            <a:r>
              <a:rPr lang="pt-BR" b="1" dirty="0">
                <a:latin typeface="Montserrat" panose="00000500000000000000" pitchFamily="2" charset="0"/>
              </a:rPr>
              <a:t>x₂ = y₂ – g(y₁)</a:t>
            </a:r>
            <a:br>
              <a:rPr lang="pt-BR" dirty="0">
                <a:latin typeface="Montserrat" panose="00000500000000000000" pitchFamily="2" charset="0"/>
              </a:rPr>
            </a:br>
            <a:r>
              <a:rPr lang="pt-BR" b="1" dirty="0">
                <a:latin typeface="Montserrat" panose="00000500000000000000" pitchFamily="2" charset="0"/>
              </a:rPr>
              <a:t>x₁ = y₁ – f(x₂)</a:t>
            </a:r>
            <a:br>
              <a:rPr lang="pt-BR" dirty="0">
                <a:latin typeface="Montserrat" panose="00000500000000000000" pitchFamily="2" charset="0"/>
              </a:rPr>
            </a:br>
            <a:r>
              <a:rPr lang="pt-BR" dirty="0">
                <a:latin typeface="Montserrat" panose="00000500000000000000" pitchFamily="2" charset="0"/>
              </a:rPr>
              <a:t>Assim, não é necessário armazenar ativações no </a:t>
            </a:r>
            <a:r>
              <a:rPr lang="pt-BR" dirty="0" err="1">
                <a:latin typeface="Montserrat" panose="00000500000000000000" pitchFamily="2" charset="0"/>
              </a:rPr>
              <a:t>forward</a:t>
            </a:r>
            <a:r>
              <a:rPr lang="pt-BR" dirty="0">
                <a:latin typeface="Montserrat" panose="00000500000000000000" pitchFamily="2" charset="0"/>
              </a:rPr>
              <a:t> pass.</a:t>
            </a:r>
          </a:p>
        </p:txBody>
      </p:sp>
    </p:spTree>
    <p:extLst>
      <p:ext uri="{BB962C8B-B14F-4D97-AF65-F5344CB8AC3E}">
        <p14:creationId xmlns:p14="http://schemas.microsoft.com/office/powerpoint/2010/main" val="22287482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F7CBA4-4F1E-273B-19BE-CB863A0F9F99}"/>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4EA5BC4E-5D3A-D9BC-507E-34D93F0435D1}"/>
              </a:ext>
            </a:extLst>
          </p:cNvPr>
          <p:cNvSpPr txBox="1"/>
          <p:nvPr/>
        </p:nvSpPr>
        <p:spPr>
          <a:xfrm>
            <a:off x="1458721" y="932634"/>
            <a:ext cx="6400800"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Reversible</a:t>
            </a:r>
            <a:r>
              <a:rPr lang="pt-BR" sz="2400" dirty="0">
                <a:solidFill>
                  <a:schemeClr val="accent4"/>
                </a:solidFill>
                <a:latin typeface="Montserrat" panose="00000500000000000000" pitchFamily="2" charset="0"/>
              </a:rPr>
              <a:t> Residual Networks (</a:t>
            </a:r>
            <a:r>
              <a:rPr lang="pt-BR" sz="2400" dirty="0" err="1">
                <a:solidFill>
                  <a:schemeClr val="accent4"/>
                </a:solidFill>
                <a:latin typeface="Montserrat" panose="00000500000000000000" pitchFamily="2" charset="0"/>
              </a:rPr>
              <a:t>RevNets</a:t>
            </a:r>
            <a:r>
              <a:rPr lang="pt-BR" sz="2400" dirty="0">
                <a:solidFill>
                  <a:schemeClr val="accent4"/>
                </a:solidFill>
                <a:latin typeface="Montserrat" panose="00000500000000000000" pitchFamily="2" charset="0"/>
              </a:rPr>
              <a:t>)</a:t>
            </a:r>
          </a:p>
        </p:txBody>
      </p:sp>
      <p:sp>
        <p:nvSpPr>
          <p:cNvPr id="5" name="CaixaDeTexto 4">
            <a:extLst>
              <a:ext uri="{FF2B5EF4-FFF2-40B4-BE49-F238E27FC236}">
                <a16:creationId xmlns:a16="http://schemas.microsoft.com/office/drawing/2014/main" id="{009881FD-EC98-985C-914C-37C7BDB61BAE}"/>
              </a:ext>
            </a:extLst>
          </p:cNvPr>
          <p:cNvSpPr txBox="1"/>
          <p:nvPr/>
        </p:nvSpPr>
        <p:spPr>
          <a:xfrm>
            <a:off x="496389" y="2718308"/>
            <a:ext cx="9353006" cy="2031325"/>
          </a:xfrm>
          <a:prstGeom prst="rect">
            <a:avLst/>
          </a:prstGeom>
          <a:noFill/>
        </p:spPr>
        <p:txBody>
          <a:bodyPr wrap="square">
            <a:spAutoFit/>
          </a:bodyPr>
          <a:lstStyle/>
          <a:p>
            <a:r>
              <a:rPr lang="pt-BR" dirty="0">
                <a:latin typeface="Montserrat" panose="00000500000000000000" pitchFamily="2" charset="0"/>
              </a:rPr>
              <a:t>Como f e g devem manter o mesmo tamanho, camadas reversíveis não podem usar convoluções com </a:t>
            </a:r>
            <a:r>
              <a:rPr lang="pt-BR" dirty="0" err="1">
                <a:latin typeface="Montserrat" panose="00000500000000000000" pitchFamily="2" charset="0"/>
              </a:rPr>
              <a:t>stride</a:t>
            </a:r>
            <a:r>
              <a:rPr lang="pt-BR" dirty="0">
                <a:latin typeface="Montserrat" panose="00000500000000000000" pitchFamily="2" charset="0"/>
              </a:rPr>
              <a:t> &gt; 1 ou </a:t>
            </a:r>
            <a:r>
              <a:rPr lang="pt-BR" dirty="0" err="1">
                <a:latin typeface="Montserrat" panose="00000500000000000000" pitchFamily="2" charset="0"/>
              </a:rPr>
              <a:t>padding</a:t>
            </a:r>
            <a:r>
              <a:rPr lang="pt-BR" dirty="0">
                <a:latin typeface="Montserrat" panose="00000500000000000000" pitchFamily="2" charset="0"/>
              </a:rPr>
              <a:t> “</a:t>
            </a:r>
            <a:r>
              <a:rPr lang="pt-BR" dirty="0" err="1">
                <a:latin typeface="Montserrat" panose="00000500000000000000" pitchFamily="2" charset="0"/>
              </a:rPr>
              <a:t>valid</a:t>
            </a:r>
            <a:r>
              <a:rPr lang="pt-BR" dirty="0">
                <a:latin typeface="Montserrat" panose="00000500000000000000" pitchFamily="2" charset="0"/>
              </a:rPr>
              <a:t>”. Essas camadas ainda podem existir na CNN, mas suas ativações precisam ser salvas. Normalmente, isso afeta poucas camadas, como a primeira, que reduz dimensões e aumenta canais. O resultado pode ser dividido em duas partes iguais e alimentado na primeira camada reversível. </a:t>
            </a:r>
            <a:r>
              <a:rPr lang="pt-BR" dirty="0" err="1">
                <a:latin typeface="Montserrat" panose="00000500000000000000" pitchFamily="2" charset="0"/>
              </a:rPr>
              <a:t>RevNets</a:t>
            </a:r>
            <a:r>
              <a:rPr lang="pt-BR" dirty="0">
                <a:latin typeface="Montserrat" panose="00000500000000000000" pitchFamily="2" charset="0"/>
              </a:rPr>
              <a:t> não se limitam a </a:t>
            </a:r>
            <a:r>
              <a:rPr lang="pt-BR" dirty="0" err="1">
                <a:latin typeface="Montserrat" panose="00000500000000000000" pitchFamily="2" charset="0"/>
              </a:rPr>
              <a:t>CNNs</a:t>
            </a:r>
            <a:r>
              <a:rPr lang="pt-BR" dirty="0">
                <a:latin typeface="Montserrat" panose="00000500000000000000" pitchFamily="2" charset="0"/>
              </a:rPr>
              <a:t>: elas também são usadas em arquiteturas </a:t>
            </a:r>
            <a:r>
              <a:rPr lang="pt-BR" dirty="0" err="1">
                <a:latin typeface="Montserrat" panose="00000500000000000000" pitchFamily="2" charset="0"/>
              </a:rPr>
              <a:t>Transformer</a:t>
            </a:r>
            <a:r>
              <a:rPr lang="pt-BR" dirty="0">
                <a:latin typeface="Montserrat" panose="00000500000000000000" pitchFamily="2" charset="0"/>
              </a:rPr>
              <a:t>, como o </a:t>
            </a:r>
            <a:r>
              <a:rPr lang="pt-BR" dirty="0" err="1">
                <a:latin typeface="Montserrat" panose="00000500000000000000" pitchFamily="2" charset="0"/>
              </a:rPr>
              <a:t>Reformer</a:t>
            </a:r>
            <a:r>
              <a:rPr lang="pt-BR" dirty="0">
                <a:latin typeface="Montserrat" panose="00000500000000000000" pitchFamily="2" charset="0"/>
              </a:rPr>
              <a:t>.</a:t>
            </a:r>
          </a:p>
        </p:txBody>
      </p:sp>
    </p:spTree>
    <p:extLst>
      <p:ext uri="{BB962C8B-B14F-4D97-AF65-F5344CB8AC3E}">
        <p14:creationId xmlns:p14="http://schemas.microsoft.com/office/powerpoint/2010/main" val="14211636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55846E-B840-B89B-3BB8-3CE7C62BD4E0}"/>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F60E32A1-988B-83AD-9848-CC7D8FE8B320}"/>
              </a:ext>
            </a:extLst>
          </p:cNvPr>
          <p:cNvSpPr txBox="1"/>
          <p:nvPr/>
        </p:nvSpPr>
        <p:spPr>
          <a:xfrm>
            <a:off x="1380343" y="662667"/>
            <a:ext cx="7545941"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Implementing</a:t>
            </a:r>
            <a:r>
              <a:rPr lang="pt-BR" sz="2400" dirty="0">
                <a:solidFill>
                  <a:schemeClr val="accent4"/>
                </a:solidFill>
                <a:latin typeface="Montserrat" panose="00000500000000000000" pitchFamily="2" charset="0"/>
              </a:rPr>
              <a:t> a ResNet-34 CNN </a:t>
            </a:r>
            <a:r>
              <a:rPr lang="pt-BR" sz="2400" dirty="0" err="1">
                <a:solidFill>
                  <a:schemeClr val="accent4"/>
                </a:solidFill>
                <a:latin typeface="Montserrat" panose="00000500000000000000" pitchFamily="2" charset="0"/>
              </a:rPr>
              <a:t>Using</a:t>
            </a:r>
            <a:r>
              <a:rPr lang="pt-BR" sz="2400" dirty="0">
                <a:solidFill>
                  <a:schemeClr val="accent4"/>
                </a:solidFill>
                <a:latin typeface="Montserrat" panose="00000500000000000000" pitchFamily="2" charset="0"/>
              </a:rPr>
              <a:t> </a:t>
            </a:r>
            <a:r>
              <a:rPr lang="pt-BR" sz="2400" dirty="0" err="1">
                <a:solidFill>
                  <a:schemeClr val="accent4"/>
                </a:solidFill>
                <a:latin typeface="Montserrat" panose="00000500000000000000" pitchFamily="2" charset="0"/>
              </a:rPr>
              <a:t>PyTorch</a:t>
            </a:r>
            <a:endParaRPr lang="pt-BR" sz="2400" dirty="0">
              <a:solidFill>
                <a:schemeClr val="accent4"/>
              </a:solidFill>
              <a:latin typeface="Montserrat" panose="00000500000000000000" pitchFamily="2" charset="0"/>
            </a:endParaRPr>
          </a:p>
        </p:txBody>
      </p:sp>
      <p:sp>
        <p:nvSpPr>
          <p:cNvPr id="3" name="CaixaDeTexto 2">
            <a:extLst>
              <a:ext uri="{FF2B5EF4-FFF2-40B4-BE49-F238E27FC236}">
                <a16:creationId xmlns:a16="http://schemas.microsoft.com/office/drawing/2014/main" id="{0378055B-EDF6-DE4D-5AE2-C574889CAD9A}"/>
              </a:ext>
            </a:extLst>
          </p:cNvPr>
          <p:cNvSpPr txBox="1"/>
          <p:nvPr/>
        </p:nvSpPr>
        <p:spPr>
          <a:xfrm>
            <a:off x="296108" y="1461758"/>
            <a:ext cx="5094498" cy="4524315"/>
          </a:xfrm>
          <a:prstGeom prst="rect">
            <a:avLst/>
          </a:prstGeom>
          <a:noFill/>
        </p:spPr>
        <p:txBody>
          <a:bodyPr wrap="square">
            <a:spAutoFit/>
          </a:bodyPr>
          <a:lstStyle/>
          <a:p>
            <a:pPr>
              <a:buNone/>
            </a:pPr>
            <a:r>
              <a:rPr lang="pt-BR" dirty="0">
                <a:latin typeface="Montserrat" panose="00000500000000000000" pitchFamily="2" charset="0"/>
              </a:rPr>
              <a:t>Para construir uma ResNet-34 </a:t>
            </a:r>
            <a:r>
              <a:rPr lang="pt-BR" dirty="0" err="1">
                <a:latin typeface="Montserrat" panose="00000500000000000000" pitchFamily="2" charset="0"/>
              </a:rPr>
              <a:t>noPyTorch</a:t>
            </a:r>
            <a:r>
              <a:rPr lang="pt-BR" dirty="0">
                <a:latin typeface="Montserrat" panose="00000500000000000000" pitchFamily="2" charset="0"/>
              </a:rPr>
              <a:t>, começamos criando a classe </a:t>
            </a:r>
            <a:r>
              <a:rPr lang="pt-BR" dirty="0" err="1">
                <a:latin typeface="Montserrat" panose="00000500000000000000" pitchFamily="2" charset="0"/>
              </a:rPr>
              <a:t>ResidualUnit</a:t>
            </a:r>
            <a:r>
              <a:rPr lang="pt-BR" dirty="0">
                <a:latin typeface="Montserrat" panose="00000500000000000000" pitchFamily="2" charset="0"/>
              </a:rPr>
              <a:t>. Esse bloco contém duas partes:</a:t>
            </a:r>
          </a:p>
          <a:p>
            <a:pPr>
              <a:buFont typeface="Arial" panose="020B0604020202020204" pitchFamily="34" charset="0"/>
              <a:buChar char="•"/>
            </a:pPr>
            <a:r>
              <a:rPr lang="pt-BR" b="1" dirty="0">
                <a:latin typeface="Montserrat" panose="00000500000000000000" pitchFamily="2" charset="0"/>
              </a:rPr>
              <a:t>Camadas principais</a:t>
            </a:r>
            <a:r>
              <a:rPr lang="pt-BR" dirty="0">
                <a:latin typeface="Montserrat" panose="00000500000000000000" pitchFamily="2" charset="0"/>
              </a:rPr>
              <a:t>: duas convoluções 3×3 com </a:t>
            </a:r>
            <a:r>
              <a:rPr lang="pt-BR" dirty="0" err="1">
                <a:latin typeface="Montserrat" panose="00000500000000000000" pitchFamily="2" charset="0"/>
              </a:rPr>
              <a:t>padding</a:t>
            </a:r>
            <a:r>
              <a:rPr lang="pt-BR" dirty="0">
                <a:latin typeface="Montserrat" panose="00000500000000000000" pitchFamily="2" charset="0"/>
              </a:rPr>
              <a:t> “</a:t>
            </a:r>
            <a:r>
              <a:rPr lang="pt-BR" dirty="0" err="1">
                <a:latin typeface="Montserrat" panose="00000500000000000000" pitchFamily="2" charset="0"/>
              </a:rPr>
              <a:t>same</a:t>
            </a:r>
            <a:r>
              <a:rPr lang="pt-BR" dirty="0">
                <a:latin typeface="Montserrat" panose="00000500000000000000" pitchFamily="2" charset="0"/>
              </a:rPr>
              <a:t>”, cada uma seguida por </a:t>
            </a:r>
            <a:r>
              <a:rPr lang="pt-BR" dirty="0" err="1">
                <a:latin typeface="Montserrat" panose="00000500000000000000" pitchFamily="2" charset="0"/>
              </a:rPr>
              <a:t>BatchNorm</a:t>
            </a:r>
            <a:r>
              <a:rPr lang="pt-BR" dirty="0">
                <a:latin typeface="Montserrat" panose="00000500000000000000" pitchFamily="2" charset="0"/>
              </a:rPr>
              <a:t> e </a:t>
            </a:r>
            <a:r>
              <a:rPr lang="pt-BR" dirty="0" err="1">
                <a:latin typeface="Montserrat" panose="00000500000000000000" pitchFamily="2" charset="0"/>
              </a:rPr>
              <a:t>ReLU</a:t>
            </a:r>
            <a:r>
              <a:rPr lang="pt-BR" dirty="0">
                <a:latin typeface="Montserrat" panose="00000500000000000000" pitchFamily="2" charset="0"/>
              </a:rPr>
              <a:t>.</a:t>
            </a:r>
          </a:p>
          <a:p>
            <a:pPr>
              <a:buFont typeface="Arial" panose="020B0604020202020204" pitchFamily="34" charset="0"/>
              <a:buChar char="•"/>
            </a:pPr>
            <a:r>
              <a:rPr lang="pt-BR" b="1" dirty="0">
                <a:latin typeface="Montserrat" panose="00000500000000000000" pitchFamily="2" charset="0"/>
              </a:rPr>
              <a:t>Conexão de atalho (</a:t>
            </a:r>
            <a:r>
              <a:rPr lang="pt-BR" b="1" dirty="0" err="1">
                <a:latin typeface="Montserrat" panose="00000500000000000000" pitchFamily="2" charset="0"/>
              </a:rPr>
              <a:t>skip</a:t>
            </a:r>
            <a:r>
              <a:rPr lang="pt-BR" b="1" dirty="0">
                <a:latin typeface="Montserrat" panose="00000500000000000000" pitchFamily="2" charset="0"/>
              </a:rPr>
              <a:t> connection)</a:t>
            </a:r>
            <a:r>
              <a:rPr lang="pt-BR" dirty="0">
                <a:latin typeface="Montserrat" panose="00000500000000000000" pitchFamily="2" charset="0"/>
              </a:rPr>
              <a:t>: se o </a:t>
            </a:r>
            <a:r>
              <a:rPr lang="pt-BR" dirty="0" err="1">
                <a:latin typeface="Montserrat" panose="00000500000000000000" pitchFamily="2" charset="0"/>
              </a:rPr>
              <a:t>stride</a:t>
            </a:r>
            <a:r>
              <a:rPr lang="pt-BR" dirty="0">
                <a:latin typeface="Montserrat" panose="00000500000000000000" pitchFamily="2" charset="0"/>
              </a:rPr>
              <a:t> for maior que 1, usamos uma convolução 1×1 para ajustar dimensões; caso contrário, usamos </a:t>
            </a:r>
            <a:r>
              <a:rPr lang="pt-BR" dirty="0" err="1">
                <a:latin typeface="Montserrat" panose="00000500000000000000" pitchFamily="2" charset="0"/>
              </a:rPr>
              <a:t>nn.Identity</a:t>
            </a:r>
            <a:r>
              <a:rPr lang="pt-BR" dirty="0">
                <a:latin typeface="Montserrat" panose="00000500000000000000" pitchFamily="2" charset="0"/>
              </a:rPr>
              <a:t>, que apenas retorna a entrada.</a:t>
            </a:r>
            <a:br>
              <a:rPr lang="pt-BR" dirty="0">
                <a:latin typeface="Montserrat" panose="00000500000000000000" pitchFamily="2" charset="0"/>
              </a:rPr>
            </a:br>
            <a:r>
              <a:rPr lang="pt-BR" dirty="0">
                <a:latin typeface="Montserrat" panose="00000500000000000000" pitchFamily="2" charset="0"/>
              </a:rPr>
              <a:t>No método </a:t>
            </a:r>
            <a:r>
              <a:rPr lang="pt-BR" dirty="0" err="1">
                <a:latin typeface="Montserrat" panose="00000500000000000000" pitchFamily="2" charset="0"/>
              </a:rPr>
              <a:t>forward</a:t>
            </a:r>
            <a:r>
              <a:rPr lang="pt-BR" dirty="0">
                <a:latin typeface="Montserrat" panose="00000500000000000000" pitchFamily="2" charset="0"/>
              </a:rPr>
              <a:t>(), a entrada passa pelas camadas principais e pela conexão de atalho, somamos os resultados e aplicamos </a:t>
            </a:r>
            <a:r>
              <a:rPr lang="pt-BR" dirty="0" err="1">
                <a:latin typeface="Montserrat" panose="00000500000000000000" pitchFamily="2" charset="0"/>
              </a:rPr>
              <a:t>ReLU</a:t>
            </a:r>
            <a:r>
              <a:rPr lang="pt-BR" dirty="0">
                <a:latin typeface="Montserrat" panose="00000500000000000000" pitchFamily="2" charset="0"/>
              </a:rPr>
              <a:t>. Esse design corresponde à Figura 12-19</a:t>
            </a:r>
          </a:p>
        </p:txBody>
      </p:sp>
      <p:pic>
        <p:nvPicPr>
          <p:cNvPr id="5" name="Imagem 4" descr="Diagrama&#10;&#10;O conteúdo gerado por IA pode estar incorreto.">
            <a:extLst>
              <a:ext uri="{FF2B5EF4-FFF2-40B4-BE49-F238E27FC236}">
                <a16:creationId xmlns:a16="http://schemas.microsoft.com/office/drawing/2014/main" id="{B83FE621-55AB-0891-C4E0-19026B8CFB0A}"/>
              </a:ext>
            </a:extLst>
          </p:cNvPr>
          <p:cNvPicPr>
            <a:picLocks noChangeAspect="1"/>
          </p:cNvPicPr>
          <p:nvPr/>
        </p:nvPicPr>
        <p:blipFill>
          <a:blip r:embed="rId2"/>
          <a:stretch>
            <a:fillRect/>
          </a:stretch>
        </p:blipFill>
        <p:spPr>
          <a:xfrm>
            <a:off x="5834743" y="2037756"/>
            <a:ext cx="3849189" cy="3372321"/>
          </a:xfrm>
          <a:prstGeom prst="rect">
            <a:avLst/>
          </a:prstGeom>
        </p:spPr>
      </p:pic>
    </p:spTree>
    <p:extLst>
      <p:ext uri="{BB962C8B-B14F-4D97-AF65-F5344CB8AC3E}">
        <p14:creationId xmlns:p14="http://schemas.microsoft.com/office/powerpoint/2010/main" val="17601943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CE90C5-8A52-70F0-86E6-F6BAD564ECF8}"/>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9D18511C-FB99-FD95-15A8-0EA5A4C85424}"/>
              </a:ext>
            </a:extLst>
          </p:cNvPr>
          <p:cNvSpPr txBox="1"/>
          <p:nvPr/>
        </p:nvSpPr>
        <p:spPr>
          <a:xfrm>
            <a:off x="1450012" y="967467"/>
            <a:ext cx="7545941"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Implementing</a:t>
            </a:r>
            <a:r>
              <a:rPr lang="pt-BR" sz="2400" dirty="0">
                <a:solidFill>
                  <a:schemeClr val="accent4"/>
                </a:solidFill>
                <a:latin typeface="Montserrat" panose="00000500000000000000" pitchFamily="2" charset="0"/>
              </a:rPr>
              <a:t> a ResNet-34 CNN </a:t>
            </a:r>
            <a:r>
              <a:rPr lang="pt-BR" sz="2400" dirty="0" err="1">
                <a:solidFill>
                  <a:schemeClr val="accent4"/>
                </a:solidFill>
                <a:latin typeface="Montserrat" panose="00000500000000000000" pitchFamily="2" charset="0"/>
              </a:rPr>
              <a:t>Using</a:t>
            </a:r>
            <a:r>
              <a:rPr lang="pt-BR" sz="2400" dirty="0">
                <a:solidFill>
                  <a:schemeClr val="accent4"/>
                </a:solidFill>
                <a:latin typeface="Montserrat" panose="00000500000000000000" pitchFamily="2" charset="0"/>
              </a:rPr>
              <a:t> </a:t>
            </a:r>
            <a:r>
              <a:rPr lang="pt-BR" sz="2400" dirty="0" err="1">
                <a:solidFill>
                  <a:schemeClr val="accent4"/>
                </a:solidFill>
                <a:latin typeface="Montserrat" panose="00000500000000000000" pitchFamily="2" charset="0"/>
              </a:rPr>
              <a:t>PyTorch</a:t>
            </a:r>
            <a:endParaRPr lang="pt-BR" sz="2400" dirty="0">
              <a:solidFill>
                <a:schemeClr val="accent4"/>
              </a:solidFill>
              <a:latin typeface="Montserrat" panose="00000500000000000000" pitchFamily="2" charset="0"/>
            </a:endParaRPr>
          </a:p>
        </p:txBody>
      </p:sp>
      <p:sp>
        <p:nvSpPr>
          <p:cNvPr id="3" name="CaixaDeTexto 2">
            <a:extLst>
              <a:ext uri="{FF2B5EF4-FFF2-40B4-BE49-F238E27FC236}">
                <a16:creationId xmlns:a16="http://schemas.microsoft.com/office/drawing/2014/main" id="{E88B31D8-4B74-C514-9677-EAB5F5CF4A12}"/>
              </a:ext>
            </a:extLst>
          </p:cNvPr>
          <p:cNvSpPr txBox="1"/>
          <p:nvPr/>
        </p:nvSpPr>
        <p:spPr>
          <a:xfrm>
            <a:off x="568258" y="2106195"/>
            <a:ext cx="9170109" cy="2862322"/>
          </a:xfrm>
          <a:prstGeom prst="rect">
            <a:avLst/>
          </a:prstGeom>
          <a:noFill/>
        </p:spPr>
        <p:txBody>
          <a:bodyPr wrap="square">
            <a:spAutoFit/>
          </a:bodyPr>
          <a:lstStyle/>
          <a:p>
            <a:r>
              <a:rPr lang="pt-BR" dirty="0">
                <a:latin typeface="Montserrat" panose="00000500000000000000" pitchFamily="2" charset="0"/>
              </a:rPr>
              <a:t>Com o bloco </a:t>
            </a:r>
            <a:r>
              <a:rPr lang="pt-BR" dirty="0" err="1">
                <a:latin typeface="Montserrat" panose="00000500000000000000" pitchFamily="2" charset="0"/>
              </a:rPr>
              <a:t>ResidualUnit</a:t>
            </a:r>
            <a:r>
              <a:rPr lang="pt-BR" dirty="0">
                <a:latin typeface="Montserrat" panose="00000500000000000000" pitchFamily="2" charset="0"/>
              </a:rPr>
              <a:t> pronto, criamos a classe ResNet34. Ela é composta por:</a:t>
            </a:r>
          </a:p>
          <a:p>
            <a:r>
              <a:rPr lang="pt-BR" dirty="0">
                <a:latin typeface="Montserrat" panose="00000500000000000000" pitchFamily="2" charset="0"/>
              </a:rPr>
              <a:t>Camada inicial: convolução 7×7, </a:t>
            </a:r>
            <a:r>
              <a:rPr lang="pt-BR" dirty="0" err="1">
                <a:latin typeface="Montserrat" panose="00000500000000000000" pitchFamily="2" charset="0"/>
              </a:rPr>
              <a:t>BatchNorm</a:t>
            </a:r>
            <a:r>
              <a:rPr lang="pt-BR" dirty="0">
                <a:latin typeface="Montserrat" panose="00000500000000000000" pitchFamily="2" charset="0"/>
              </a:rPr>
              <a:t>, </a:t>
            </a:r>
            <a:r>
              <a:rPr lang="pt-BR" dirty="0" err="1">
                <a:latin typeface="Montserrat" panose="00000500000000000000" pitchFamily="2" charset="0"/>
              </a:rPr>
              <a:t>ReLU</a:t>
            </a:r>
            <a:r>
              <a:rPr lang="pt-BR" dirty="0">
                <a:latin typeface="Montserrat" panose="00000500000000000000" pitchFamily="2" charset="0"/>
              </a:rPr>
              <a:t> e </a:t>
            </a:r>
            <a:r>
              <a:rPr lang="pt-BR" dirty="0" err="1">
                <a:latin typeface="Montserrat" panose="00000500000000000000" pitchFamily="2" charset="0"/>
              </a:rPr>
              <a:t>MaxPooling</a:t>
            </a:r>
            <a:r>
              <a:rPr lang="pt-BR" dirty="0">
                <a:latin typeface="Montserrat" panose="00000500000000000000" pitchFamily="2" charset="0"/>
              </a:rPr>
              <a:t>.</a:t>
            </a:r>
          </a:p>
          <a:p>
            <a:r>
              <a:rPr lang="pt-BR" dirty="0">
                <a:latin typeface="Montserrat" panose="00000500000000000000" pitchFamily="2" charset="0"/>
              </a:rPr>
              <a:t>Pilha de blocos residuais: 3 blocos com 64 filtros, 4 com 128, 6 com 256 e 3 com 512. O </a:t>
            </a:r>
            <a:r>
              <a:rPr lang="pt-BR" dirty="0" err="1">
                <a:latin typeface="Montserrat" panose="00000500000000000000" pitchFamily="2" charset="0"/>
              </a:rPr>
              <a:t>stride</a:t>
            </a:r>
            <a:r>
              <a:rPr lang="pt-BR" dirty="0">
                <a:latin typeface="Montserrat" panose="00000500000000000000" pitchFamily="2" charset="0"/>
              </a:rPr>
              <a:t> é 1 quando o número de filtros não muda, ou 2 quando aumenta.</a:t>
            </a:r>
          </a:p>
          <a:p>
            <a:r>
              <a:rPr lang="pt-BR" dirty="0">
                <a:latin typeface="Montserrat" panose="00000500000000000000" pitchFamily="2" charset="0"/>
              </a:rPr>
              <a:t>Camadas finais: AdaptiveAvgPool2d para reduzir a saída a 1×1, seguida por </a:t>
            </a:r>
            <a:r>
              <a:rPr lang="pt-BR" dirty="0" err="1">
                <a:latin typeface="Montserrat" panose="00000500000000000000" pitchFamily="2" charset="0"/>
              </a:rPr>
              <a:t>Flatten</a:t>
            </a:r>
            <a:r>
              <a:rPr lang="pt-BR" dirty="0">
                <a:latin typeface="Montserrat" panose="00000500000000000000" pitchFamily="2" charset="0"/>
              </a:rPr>
              <a:t> e uma camada linear para classificação.</a:t>
            </a:r>
            <a:br>
              <a:rPr lang="pt-BR" dirty="0">
                <a:latin typeface="Montserrat" panose="00000500000000000000" pitchFamily="2" charset="0"/>
              </a:rPr>
            </a:br>
            <a:r>
              <a:rPr lang="pt-BR" dirty="0">
                <a:latin typeface="Montserrat" panose="00000500000000000000" pitchFamily="2" charset="0"/>
              </a:rPr>
              <a:t>Em apenas ~45 linhas de código, implementamos a arquitetura que venceu o ILSVRC 2015, demonstrando a elegância da </a:t>
            </a:r>
            <a:r>
              <a:rPr lang="pt-BR" dirty="0" err="1">
                <a:latin typeface="Montserrat" panose="00000500000000000000" pitchFamily="2" charset="0"/>
              </a:rPr>
              <a:t>ResNet</a:t>
            </a:r>
            <a:r>
              <a:rPr lang="pt-BR" dirty="0">
                <a:latin typeface="Montserrat" panose="00000500000000000000" pitchFamily="2" charset="0"/>
              </a:rPr>
              <a:t> e a expressividade do </a:t>
            </a:r>
            <a:r>
              <a:rPr lang="pt-BR" dirty="0" err="1">
                <a:latin typeface="Montserrat" panose="00000500000000000000" pitchFamily="2" charset="0"/>
              </a:rPr>
              <a:t>PyTorch</a:t>
            </a:r>
            <a:r>
              <a:rPr lang="pt-BR" dirty="0">
                <a:latin typeface="Montserrat" panose="00000500000000000000" pitchFamily="2" charset="0"/>
              </a:rPr>
              <a:t>.</a:t>
            </a:r>
          </a:p>
        </p:txBody>
      </p:sp>
    </p:spTree>
    <p:extLst>
      <p:ext uri="{BB962C8B-B14F-4D97-AF65-F5344CB8AC3E}">
        <p14:creationId xmlns:p14="http://schemas.microsoft.com/office/powerpoint/2010/main" val="16350775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E3CA44-F0B7-57B6-7C94-59652C78A215}"/>
            </a:ext>
          </a:extLst>
        </p:cNvPr>
        <p:cNvGrpSpPr/>
        <p:nvPr/>
      </p:nvGrpSpPr>
      <p:grpSpPr>
        <a:xfrm>
          <a:off x="0" y="0"/>
          <a:ext cx="0" cy="0"/>
          <a:chOff x="0" y="0"/>
          <a:chExt cx="0" cy="0"/>
        </a:xfrm>
      </p:grpSpPr>
      <p:sp>
        <p:nvSpPr>
          <p:cNvPr id="9" name="CaixaDeTexto 8">
            <a:extLst>
              <a:ext uri="{FF2B5EF4-FFF2-40B4-BE49-F238E27FC236}">
                <a16:creationId xmlns:a16="http://schemas.microsoft.com/office/drawing/2014/main" id="{3FB1E4CE-B979-99BA-CC16-EE2E0D234C71}"/>
              </a:ext>
            </a:extLst>
          </p:cNvPr>
          <p:cNvSpPr txBox="1"/>
          <p:nvPr/>
        </p:nvSpPr>
        <p:spPr>
          <a:xfrm>
            <a:off x="1450012" y="967467"/>
            <a:ext cx="7545941" cy="461665"/>
          </a:xfrm>
          <a:prstGeom prst="rect">
            <a:avLst/>
          </a:prstGeom>
          <a:noFill/>
        </p:spPr>
        <p:txBody>
          <a:bodyPr wrap="square">
            <a:spAutoFit/>
          </a:bodyPr>
          <a:lstStyle/>
          <a:p>
            <a:pPr fontAlgn="base">
              <a:spcAft>
                <a:spcPts val="2400"/>
              </a:spcAft>
            </a:pPr>
            <a:r>
              <a:rPr lang="pt-BR" sz="2400" dirty="0" err="1">
                <a:solidFill>
                  <a:schemeClr val="accent4"/>
                </a:solidFill>
                <a:latin typeface="Montserrat" panose="00000500000000000000" pitchFamily="2" charset="0"/>
              </a:rPr>
              <a:t>Implementing</a:t>
            </a:r>
            <a:r>
              <a:rPr lang="pt-BR" sz="2400" dirty="0">
                <a:solidFill>
                  <a:schemeClr val="accent4"/>
                </a:solidFill>
                <a:latin typeface="Montserrat" panose="00000500000000000000" pitchFamily="2" charset="0"/>
              </a:rPr>
              <a:t> a ResNet-34 CNN </a:t>
            </a:r>
            <a:r>
              <a:rPr lang="pt-BR" sz="2400" dirty="0" err="1">
                <a:solidFill>
                  <a:schemeClr val="accent4"/>
                </a:solidFill>
                <a:latin typeface="Montserrat" panose="00000500000000000000" pitchFamily="2" charset="0"/>
              </a:rPr>
              <a:t>Using</a:t>
            </a:r>
            <a:r>
              <a:rPr lang="pt-BR" sz="2400" dirty="0">
                <a:solidFill>
                  <a:schemeClr val="accent4"/>
                </a:solidFill>
                <a:latin typeface="Montserrat" panose="00000500000000000000" pitchFamily="2" charset="0"/>
              </a:rPr>
              <a:t> </a:t>
            </a:r>
            <a:r>
              <a:rPr lang="pt-BR" sz="2400" dirty="0" err="1">
                <a:solidFill>
                  <a:schemeClr val="accent4"/>
                </a:solidFill>
                <a:latin typeface="Montserrat" panose="00000500000000000000" pitchFamily="2" charset="0"/>
              </a:rPr>
              <a:t>PyTorch</a:t>
            </a:r>
            <a:r>
              <a:rPr lang="pt-BR" sz="2400" dirty="0">
                <a:solidFill>
                  <a:schemeClr val="accent4"/>
                </a:solidFill>
                <a:latin typeface="Montserrat" panose="00000500000000000000" pitchFamily="2" charset="0"/>
              </a:rPr>
              <a:t> </a:t>
            </a:r>
          </a:p>
        </p:txBody>
      </p:sp>
      <p:pic>
        <p:nvPicPr>
          <p:cNvPr id="13" name="Imagem 12" descr="Texto&#10;&#10;O conteúdo gerado por IA pode estar incorreto.">
            <a:extLst>
              <a:ext uri="{FF2B5EF4-FFF2-40B4-BE49-F238E27FC236}">
                <a16:creationId xmlns:a16="http://schemas.microsoft.com/office/drawing/2014/main" id="{A6AA75DB-C28C-EBA2-1459-D2328E26E144}"/>
              </a:ext>
            </a:extLst>
          </p:cNvPr>
          <p:cNvPicPr>
            <a:picLocks noChangeAspect="1"/>
          </p:cNvPicPr>
          <p:nvPr/>
        </p:nvPicPr>
        <p:blipFill>
          <a:blip r:embed="rId2"/>
          <a:stretch>
            <a:fillRect/>
          </a:stretch>
        </p:blipFill>
        <p:spPr>
          <a:xfrm>
            <a:off x="1450012" y="1863634"/>
            <a:ext cx="3749005" cy="3666309"/>
          </a:xfrm>
          <a:prstGeom prst="rect">
            <a:avLst/>
          </a:prstGeom>
        </p:spPr>
      </p:pic>
      <p:pic>
        <p:nvPicPr>
          <p:cNvPr id="15" name="Imagem 14" descr="Texto&#10;&#10;O conteúdo gerado por IA pode estar incorreto.">
            <a:extLst>
              <a:ext uri="{FF2B5EF4-FFF2-40B4-BE49-F238E27FC236}">
                <a16:creationId xmlns:a16="http://schemas.microsoft.com/office/drawing/2014/main" id="{2778438E-85EA-AA47-1174-D01E8FA1E3F1}"/>
              </a:ext>
            </a:extLst>
          </p:cNvPr>
          <p:cNvPicPr>
            <a:picLocks noChangeAspect="1"/>
          </p:cNvPicPr>
          <p:nvPr/>
        </p:nvPicPr>
        <p:blipFill>
          <a:blip r:embed="rId3"/>
          <a:stretch>
            <a:fillRect/>
          </a:stretch>
        </p:blipFill>
        <p:spPr>
          <a:xfrm>
            <a:off x="6026331" y="1863634"/>
            <a:ext cx="4376488" cy="3666309"/>
          </a:xfrm>
          <a:prstGeom prst="rect">
            <a:avLst/>
          </a:prstGeom>
        </p:spPr>
      </p:pic>
    </p:spTree>
    <p:extLst>
      <p:ext uri="{BB962C8B-B14F-4D97-AF65-F5344CB8AC3E}">
        <p14:creationId xmlns:p14="http://schemas.microsoft.com/office/powerpoint/2010/main" val="498877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76CE57-343C-6956-783D-C5186DA4A9E6}"/>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082CE42D-9D2E-401F-DAC4-D75B485E011A}"/>
              </a:ext>
            </a:extLst>
          </p:cNvPr>
          <p:cNvSpPr txBox="1"/>
          <p:nvPr/>
        </p:nvSpPr>
        <p:spPr>
          <a:xfrm>
            <a:off x="1398896" y="597836"/>
            <a:ext cx="6400800" cy="461665"/>
          </a:xfrm>
          <a:prstGeom prst="rect">
            <a:avLst/>
          </a:prstGeom>
          <a:noFill/>
        </p:spPr>
        <p:txBody>
          <a:bodyPr wrap="square">
            <a:spAutoFit/>
          </a:bodyPr>
          <a:lstStyle/>
          <a:p>
            <a:pPr algn="l" fontAlgn="base">
              <a:spcAft>
                <a:spcPts val="2400"/>
              </a:spcAft>
              <a:buNone/>
            </a:pPr>
            <a:r>
              <a:rPr lang="pt-BR" sz="2400" b="0" i="0" dirty="0">
                <a:solidFill>
                  <a:schemeClr val="accent4"/>
                </a:solidFill>
                <a:effectLst/>
                <a:latin typeface="Montserrat" panose="00000500000000000000" pitchFamily="2" charset="0"/>
              </a:rPr>
              <a:t>CNN </a:t>
            </a:r>
            <a:r>
              <a:rPr lang="pt-BR" sz="2400" b="0" i="0" dirty="0" err="1">
                <a:solidFill>
                  <a:schemeClr val="accent4"/>
                </a:solidFill>
                <a:effectLst/>
                <a:latin typeface="Montserrat" panose="00000500000000000000" pitchFamily="2" charset="0"/>
              </a:rPr>
              <a:t>Architectures</a:t>
            </a:r>
            <a:endParaRPr lang="pt-BR" sz="2400" b="0" i="0" dirty="0">
              <a:solidFill>
                <a:schemeClr val="accent4"/>
              </a:solidFill>
              <a:effectLst/>
              <a:latin typeface="Montserrat" panose="00000500000000000000" pitchFamily="2" charset="0"/>
            </a:endParaRPr>
          </a:p>
        </p:txBody>
      </p:sp>
      <p:pic>
        <p:nvPicPr>
          <p:cNvPr id="3" name="Imagem 2" descr="Texto&#10;&#10;O conteúdo gerado por IA pode estar incorreto.">
            <a:extLst>
              <a:ext uri="{FF2B5EF4-FFF2-40B4-BE49-F238E27FC236}">
                <a16:creationId xmlns:a16="http://schemas.microsoft.com/office/drawing/2014/main" id="{A635DE8D-421F-BB0C-7021-B356114F03B5}"/>
              </a:ext>
            </a:extLst>
          </p:cNvPr>
          <p:cNvPicPr>
            <a:picLocks noChangeAspect="1"/>
          </p:cNvPicPr>
          <p:nvPr/>
        </p:nvPicPr>
        <p:blipFill>
          <a:blip r:embed="rId2"/>
          <a:stretch>
            <a:fillRect/>
          </a:stretch>
        </p:blipFill>
        <p:spPr>
          <a:xfrm>
            <a:off x="6240862" y="2357035"/>
            <a:ext cx="4267200" cy="3903129"/>
          </a:xfrm>
          <a:prstGeom prst="rect">
            <a:avLst/>
          </a:prstGeom>
        </p:spPr>
      </p:pic>
      <p:sp>
        <p:nvSpPr>
          <p:cNvPr id="4" name="CaixaDeTexto 3">
            <a:extLst>
              <a:ext uri="{FF2B5EF4-FFF2-40B4-BE49-F238E27FC236}">
                <a16:creationId xmlns:a16="http://schemas.microsoft.com/office/drawing/2014/main" id="{E612C55F-185A-FE91-C826-7B379A913B08}"/>
              </a:ext>
            </a:extLst>
          </p:cNvPr>
          <p:cNvSpPr txBox="1"/>
          <p:nvPr/>
        </p:nvSpPr>
        <p:spPr>
          <a:xfrm>
            <a:off x="539933" y="2537369"/>
            <a:ext cx="5411206" cy="3139321"/>
          </a:xfrm>
          <a:prstGeom prst="rect">
            <a:avLst/>
          </a:prstGeom>
          <a:noFill/>
        </p:spPr>
        <p:txBody>
          <a:bodyPr wrap="square">
            <a:spAutoFit/>
          </a:bodyPr>
          <a:lstStyle/>
          <a:p>
            <a:pPr>
              <a:buNone/>
            </a:pPr>
            <a:r>
              <a:rPr lang="pt-BR" dirty="0">
                <a:latin typeface="Montserrat" panose="00000500000000000000" pitchFamily="2" charset="0"/>
              </a:rPr>
              <a:t>A implementação em </a:t>
            </a:r>
            <a:r>
              <a:rPr lang="pt-BR" dirty="0" err="1">
                <a:latin typeface="Montserrat" panose="00000500000000000000" pitchFamily="2" charset="0"/>
              </a:rPr>
              <a:t>PyTorch</a:t>
            </a:r>
            <a:r>
              <a:rPr lang="pt-BR" dirty="0">
                <a:latin typeface="Montserrat" panose="00000500000000000000" pitchFamily="2" charset="0"/>
              </a:rPr>
              <a:t> é direta:</a:t>
            </a:r>
          </a:p>
          <a:p>
            <a:pPr>
              <a:buFont typeface="Arial" panose="020B0604020202020204" pitchFamily="34" charset="0"/>
              <a:buChar char="•"/>
            </a:pPr>
            <a:r>
              <a:rPr lang="pt-BR" dirty="0">
                <a:latin typeface="Montserrat" panose="00000500000000000000" pitchFamily="2" charset="0"/>
              </a:rPr>
              <a:t>Definimos uma classe </a:t>
            </a:r>
            <a:r>
              <a:rPr lang="pt-BR" dirty="0" err="1">
                <a:latin typeface="Montserrat" panose="00000500000000000000" pitchFamily="2" charset="0"/>
              </a:rPr>
              <a:t>BasicCNN</a:t>
            </a:r>
            <a:r>
              <a:rPr lang="pt-BR" dirty="0">
                <a:latin typeface="Montserrat" panose="00000500000000000000" pitchFamily="2" charset="0"/>
              </a:rPr>
              <a:t> herdando de </a:t>
            </a:r>
            <a:r>
              <a:rPr lang="pt-BR" dirty="0" err="1">
                <a:latin typeface="Montserrat" panose="00000500000000000000" pitchFamily="2" charset="0"/>
              </a:rPr>
              <a:t>nn.Module</a:t>
            </a:r>
            <a:r>
              <a:rPr lang="pt-BR" dirty="0">
                <a:latin typeface="Montserrat" panose="00000500000000000000" pitchFamily="2" charset="0"/>
              </a:rPr>
              <a:t>.</a:t>
            </a:r>
          </a:p>
          <a:p>
            <a:pPr>
              <a:buFont typeface="Arial" panose="020B0604020202020204" pitchFamily="34" charset="0"/>
              <a:buChar char="•"/>
            </a:pPr>
            <a:r>
              <a:rPr lang="pt-BR" dirty="0">
                <a:latin typeface="Montserrat" panose="00000500000000000000" pitchFamily="2" charset="0"/>
              </a:rPr>
              <a:t>No construtor, criamos camadas convolucionais com nn.Conv2d, seguidas por </a:t>
            </a:r>
            <a:r>
              <a:rPr lang="pt-BR" dirty="0" err="1">
                <a:latin typeface="Montserrat" panose="00000500000000000000" pitchFamily="2" charset="0"/>
              </a:rPr>
              <a:t>nn.ReLU</a:t>
            </a:r>
            <a:r>
              <a:rPr lang="pt-BR" dirty="0">
                <a:latin typeface="Montserrat" panose="00000500000000000000" pitchFamily="2" charset="0"/>
              </a:rPr>
              <a:t> e nn.MaxPool2d.</a:t>
            </a:r>
          </a:p>
          <a:p>
            <a:pPr>
              <a:buFont typeface="Arial" panose="020B0604020202020204" pitchFamily="34" charset="0"/>
              <a:buChar char="•"/>
            </a:pPr>
            <a:r>
              <a:rPr lang="pt-BR" dirty="0">
                <a:latin typeface="Montserrat" panose="00000500000000000000" pitchFamily="2" charset="0"/>
              </a:rPr>
              <a:t>Adicionamos camadas densas com </a:t>
            </a:r>
            <a:r>
              <a:rPr lang="pt-BR" dirty="0" err="1">
                <a:latin typeface="Montserrat" panose="00000500000000000000" pitchFamily="2" charset="0"/>
              </a:rPr>
              <a:t>nn.Linear</a:t>
            </a:r>
            <a:r>
              <a:rPr lang="pt-BR" dirty="0">
                <a:latin typeface="Montserrat" panose="00000500000000000000" pitchFamily="2" charset="0"/>
              </a:rPr>
              <a:t> para classificação.</a:t>
            </a:r>
          </a:p>
          <a:p>
            <a:pPr>
              <a:buFont typeface="Arial" panose="020B0604020202020204" pitchFamily="34" charset="0"/>
              <a:buChar char="•"/>
            </a:pPr>
            <a:r>
              <a:rPr lang="pt-BR" dirty="0">
                <a:latin typeface="Montserrat" panose="00000500000000000000" pitchFamily="2" charset="0"/>
              </a:rPr>
              <a:t>No método </a:t>
            </a:r>
            <a:r>
              <a:rPr lang="pt-BR" dirty="0" err="1">
                <a:latin typeface="Montserrat" panose="00000500000000000000" pitchFamily="2" charset="0"/>
              </a:rPr>
              <a:t>forward</a:t>
            </a:r>
            <a:r>
              <a:rPr lang="pt-BR" dirty="0">
                <a:latin typeface="Montserrat" panose="00000500000000000000" pitchFamily="2" charset="0"/>
              </a:rPr>
              <a:t>(), aplicamos as camadas na ordem correta e usamos </a:t>
            </a:r>
            <a:r>
              <a:rPr lang="pt-BR" dirty="0" err="1">
                <a:latin typeface="Montserrat" panose="00000500000000000000" pitchFamily="2" charset="0"/>
              </a:rPr>
              <a:t>F.softmax</a:t>
            </a:r>
            <a:r>
              <a:rPr lang="pt-BR" dirty="0">
                <a:latin typeface="Montserrat" panose="00000500000000000000" pitchFamily="2" charset="0"/>
              </a:rPr>
              <a:t> na saída.</a:t>
            </a:r>
          </a:p>
        </p:txBody>
      </p:sp>
      <p:sp>
        <p:nvSpPr>
          <p:cNvPr id="6" name="CaixaDeTexto 5">
            <a:extLst>
              <a:ext uri="{FF2B5EF4-FFF2-40B4-BE49-F238E27FC236}">
                <a16:creationId xmlns:a16="http://schemas.microsoft.com/office/drawing/2014/main" id="{4803727D-B1D2-2142-3B2B-99CABE14F9A2}"/>
              </a:ext>
            </a:extLst>
          </p:cNvPr>
          <p:cNvSpPr txBox="1"/>
          <p:nvPr/>
        </p:nvSpPr>
        <p:spPr>
          <a:xfrm>
            <a:off x="2614749" y="1294936"/>
            <a:ext cx="6396446" cy="646331"/>
          </a:xfrm>
          <a:prstGeom prst="rect">
            <a:avLst/>
          </a:prstGeom>
          <a:noFill/>
        </p:spPr>
        <p:txBody>
          <a:bodyPr wrap="square">
            <a:spAutoFit/>
          </a:bodyPr>
          <a:lstStyle/>
          <a:p>
            <a:r>
              <a:rPr lang="pt-BR" b="0" i="0" dirty="0">
                <a:solidFill>
                  <a:srgbClr val="3C4043"/>
                </a:solidFill>
                <a:effectLst/>
                <a:latin typeface="Montserrat" panose="00000500000000000000" pitchFamily="2" charset="0"/>
              </a:rPr>
              <a:t>Eis como você pode implementar uma CNN básica para lidar com o conjunto de dados Fashion MNIST.</a:t>
            </a:r>
            <a:endParaRPr lang="pt-BR" dirty="0">
              <a:latin typeface="Montserrat" panose="00000500000000000000" pitchFamily="2" charset="0"/>
            </a:endParaRPr>
          </a:p>
        </p:txBody>
      </p:sp>
    </p:spTree>
    <p:extLst>
      <p:ext uri="{BB962C8B-B14F-4D97-AF65-F5344CB8AC3E}">
        <p14:creationId xmlns:p14="http://schemas.microsoft.com/office/powerpoint/2010/main" val="189524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D48E4-D1BB-9AA8-2B5E-4E30DC686717}"/>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6EB79BD9-B64D-3941-7EFD-3B4218C5FD8F}"/>
              </a:ext>
            </a:extLst>
          </p:cNvPr>
          <p:cNvSpPr txBox="1"/>
          <p:nvPr/>
        </p:nvSpPr>
        <p:spPr>
          <a:xfrm>
            <a:off x="1398896" y="850384"/>
            <a:ext cx="6400800" cy="461665"/>
          </a:xfrm>
          <a:prstGeom prst="rect">
            <a:avLst/>
          </a:prstGeom>
          <a:noFill/>
        </p:spPr>
        <p:txBody>
          <a:bodyPr wrap="square">
            <a:spAutoFit/>
          </a:bodyPr>
          <a:lstStyle/>
          <a:p>
            <a:pPr algn="l" fontAlgn="base">
              <a:spcAft>
                <a:spcPts val="2400"/>
              </a:spcAft>
              <a:buNone/>
            </a:pPr>
            <a:r>
              <a:rPr lang="pt-BR" sz="2400" b="0" i="0">
                <a:solidFill>
                  <a:schemeClr val="accent4"/>
                </a:solidFill>
                <a:effectLst/>
                <a:latin typeface="Montserrat" panose="00000500000000000000" pitchFamily="2" charset="0"/>
              </a:rPr>
              <a:t>CNN </a:t>
            </a:r>
            <a:r>
              <a:rPr lang="pt-BR" sz="2400" b="0" i="0" err="1">
                <a:solidFill>
                  <a:schemeClr val="accent4"/>
                </a:solidFill>
                <a:effectLst/>
                <a:latin typeface="Montserrat" panose="00000500000000000000" pitchFamily="2" charset="0"/>
              </a:rPr>
              <a:t>Architectures</a:t>
            </a:r>
            <a:endParaRPr lang="pt-BR" sz="2400" b="0" i="0">
              <a:solidFill>
                <a:schemeClr val="accent4"/>
              </a:solidFill>
              <a:effectLst/>
              <a:latin typeface="Montserrat" panose="00000500000000000000" pitchFamily="2" charset="0"/>
            </a:endParaRPr>
          </a:p>
        </p:txBody>
      </p:sp>
      <p:sp>
        <p:nvSpPr>
          <p:cNvPr id="3" name="CaixaDeTexto 2">
            <a:extLst>
              <a:ext uri="{FF2B5EF4-FFF2-40B4-BE49-F238E27FC236}">
                <a16:creationId xmlns:a16="http://schemas.microsoft.com/office/drawing/2014/main" id="{FF4545D4-87AA-38D7-C7DA-CE349407D955}"/>
              </a:ext>
            </a:extLst>
          </p:cNvPr>
          <p:cNvSpPr txBox="1"/>
          <p:nvPr/>
        </p:nvSpPr>
        <p:spPr>
          <a:xfrm>
            <a:off x="905691" y="1864029"/>
            <a:ext cx="10380618" cy="2862322"/>
          </a:xfrm>
          <a:prstGeom prst="rect">
            <a:avLst/>
          </a:prstGeom>
          <a:noFill/>
        </p:spPr>
        <p:txBody>
          <a:bodyPr wrap="square">
            <a:spAutoFit/>
          </a:bodyPr>
          <a:lstStyle/>
          <a:p>
            <a:pPr>
              <a:buNone/>
            </a:pPr>
            <a:r>
              <a:rPr lang="pt-BR" dirty="0">
                <a:latin typeface="Montserrat" panose="00000500000000000000" pitchFamily="2" charset="0"/>
              </a:rPr>
              <a:t>Usamos </a:t>
            </a:r>
            <a:r>
              <a:rPr lang="pt-BR" dirty="0" err="1">
                <a:latin typeface="Montserrat" panose="00000500000000000000" pitchFamily="2" charset="0"/>
              </a:rPr>
              <a:t>functools.partial</a:t>
            </a:r>
            <a:r>
              <a:rPr lang="pt-BR" dirty="0">
                <a:latin typeface="Montserrat" panose="00000500000000000000" pitchFamily="2" charset="0"/>
              </a:rPr>
              <a:t>() para definir DefaultConv2d, que funciona como nn.Conv2d mas com argumentos padrão: kernel 3×3 e </a:t>
            </a:r>
            <a:r>
              <a:rPr lang="pt-BR" dirty="0" err="1">
                <a:latin typeface="Montserrat" panose="00000500000000000000" pitchFamily="2" charset="0"/>
              </a:rPr>
              <a:t>padding</a:t>
            </a:r>
            <a:r>
              <a:rPr lang="pt-BR" dirty="0">
                <a:latin typeface="Montserrat" panose="00000500000000000000" pitchFamily="2" charset="0"/>
              </a:rPr>
              <a:t> “</a:t>
            </a:r>
            <a:r>
              <a:rPr lang="pt-BR" dirty="0" err="1">
                <a:latin typeface="Montserrat" panose="00000500000000000000" pitchFamily="2" charset="0"/>
              </a:rPr>
              <a:t>same</a:t>
            </a:r>
            <a:r>
              <a:rPr lang="pt-BR" dirty="0">
                <a:latin typeface="Montserrat" panose="00000500000000000000" pitchFamily="2" charset="0"/>
              </a:rPr>
              <a:t>”, evitando repetição no código. Em seguida, criamos um modelo </a:t>
            </a:r>
            <a:r>
              <a:rPr lang="pt-BR" dirty="0" err="1">
                <a:latin typeface="Montserrat" panose="00000500000000000000" pitchFamily="2" charset="0"/>
              </a:rPr>
              <a:t>nn.Sequential</a:t>
            </a:r>
            <a:r>
              <a:rPr lang="pt-BR" dirty="0">
                <a:latin typeface="Montserrat" panose="00000500000000000000" pitchFamily="2" charset="0"/>
              </a:rPr>
              <a:t>:</a:t>
            </a:r>
          </a:p>
          <a:p>
            <a:pPr>
              <a:buFont typeface="Arial" panose="020B0604020202020204" pitchFamily="34" charset="0"/>
              <a:buChar char="•"/>
            </a:pPr>
            <a:r>
              <a:rPr lang="pt-BR" dirty="0">
                <a:latin typeface="Montserrat" panose="00000500000000000000" pitchFamily="2" charset="0"/>
              </a:rPr>
              <a:t>Primeira camada: convolução com 64 filtros grandes (7×7), seguida por </a:t>
            </a:r>
            <a:r>
              <a:rPr lang="pt-BR" dirty="0" err="1">
                <a:latin typeface="Montserrat" panose="00000500000000000000" pitchFamily="2" charset="0"/>
              </a:rPr>
              <a:t>ReLU</a:t>
            </a:r>
            <a:r>
              <a:rPr lang="pt-BR" dirty="0">
                <a:latin typeface="Montserrat" panose="00000500000000000000" pitchFamily="2" charset="0"/>
              </a:rPr>
              <a:t>. Como Fashion MNIST é em escala de cinza, usamos </a:t>
            </a:r>
            <a:r>
              <a:rPr lang="pt-BR" dirty="0" err="1">
                <a:latin typeface="Montserrat" panose="00000500000000000000" pitchFamily="2" charset="0"/>
              </a:rPr>
              <a:t>in_channels</a:t>
            </a:r>
            <a:r>
              <a:rPr lang="pt-BR" dirty="0">
                <a:latin typeface="Montserrat" panose="00000500000000000000" pitchFamily="2" charset="0"/>
              </a:rPr>
              <a:t>=1.</a:t>
            </a:r>
          </a:p>
          <a:p>
            <a:pPr>
              <a:buFont typeface="Arial" panose="020B0604020202020204" pitchFamily="34" charset="0"/>
              <a:buChar char="•"/>
            </a:pPr>
            <a:r>
              <a:rPr lang="pt-BR" dirty="0">
                <a:latin typeface="Montserrat" panose="00000500000000000000" pitchFamily="2" charset="0"/>
              </a:rPr>
              <a:t>Depois, uma camada de </a:t>
            </a:r>
            <a:r>
              <a:rPr lang="pt-BR" dirty="0" err="1">
                <a:latin typeface="Montserrat" panose="00000500000000000000" pitchFamily="2" charset="0"/>
              </a:rPr>
              <a:t>max</a:t>
            </a:r>
            <a:r>
              <a:rPr lang="pt-BR" dirty="0">
                <a:latin typeface="Montserrat" panose="00000500000000000000" pitchFamily="2" charset="0"/>
              </a:rPr>
              <a:t> </a:t>
            </a:r>
            <a:r>
              <a:rPr lang="pt-BR" dirty="0" err="1">
                <a:latin typeface="Montserrat" panose="00000500000000000000" pitchFamily="2" charset="0"/>
              </a:rPr>
              <a:t>pooling</a:t>
            </a:r>
            <a:r>
              <a:rPr lang="pt-BR" dirty="0">
                <a:latin typeface="Montserrat" panose="00000500000000000000" pitchFamily="2" charset="0"/>
              </a:rPr>
              <a:t> com kernel 2×2, reduzindo cada dimensão pela metade.</a:t>
            </a:r>
          </a:p>
          <a:p>
            <a:pPr>
              <a:buFont typeface="Arial" panose="020B0604020202020204" pitchFamily="34" charset="0"/>
              <a:buChar char="•"/>
            </a:pPr>
            <a:r>
              <a:rPr lang="pt-BR" dirty="0">
                <a:latin typeface="Montserrat" panose="00000500000000000000" pitchFamily="2" charset="0"/>
              </a:rPr>
              <a:t>Repetimos duas vezes: duas convoluções + </a:t>
            </a:r>
            <a:r>
              <a:rPr lang="pt-BR" dirty="0" err="1">
                <a:latin typeface="Montserrat" panose="00000500000000000000" pitchFamily="2" charset="0"/>
              </a:rPr>
              <a:t>pooling</a:t>
            </a:r>
            <a:r>
              <a:rPr lang="pt-BR" dirty="0">
                <a:latin typeface="Montserrat" panose="00000500000000000000" pitchFamily="2" charset="0"/>
              </a:rPr>
              <a:t>. O número de filtros dobra após cada </a:t>
            </a:r>
            <a:r>
              <a:rPr lang="pt-BR" dirty="0" err="1">
                <a:latin typeface="Montserrat" panose="00000500000000000000" pitchFamily="2" charset="0"/>
              </a:rPr>
              <a:t>pooling</a:t>
            </a:r>
            <a:r>
              <a:rPr lang="pt-BR" dirty="0">
                <a:latin typeface="Montserrat" panose="00000500000000000000" pitchFamily="2" charset="0"/>
              </a:rPr>
              <a:t> (64 → 128 → 256), prática comum para aumentar profundidade sem explodir parâmetros.</a:t>
            </a:r>
          </a:p>
        </p:txBody>
      </p:sp>
    </p:spTree>
    <p:extLst>
      <p:ext uri="{BB962C8B-B14F-4D97-AF65-F5344CB8AC3E}">
        <p14:creationId xmlns:p14="http://schemas.microsoft.com/office/powerpoint/2010/main" val="34624574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1173F3-DB3B-9FF8-ECB2-A883CE0E0B54}"/>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B14B831C-9C81-C066-8C22-B58C9E656260}"/>
              </a:ext>
            </a:extLst>
          </p:cNvPr>
          <p:cNvSpPr txBox="1"/>
          <p:nvPr/>
        </p:nvSpPr>
        <p:spPr>
          <a:xfrm>
            <a:off x="1398896" y="850384"/>
            <a:ext cx="6400800" cy="461665"/>
          </a:xfrm>
          <a:prstGeom prst="rect">
            <a:avLst/>
          </a:prstGeom>
          <a:noFill/>
        </p:spPr>
        <p:txBody>
          <a:bodyPr wrap="square">
            <a:spAutoFit/>
          </a:bodyPr>
          <a:lstStyle/>
          <a:p>
            <a:pPr algn="l" fontAlgn="base">
              <a:spcAft>
                <a:spcPts val="2400"/>
              </a:spcAft>
              <a:buNone/>
            </a:pPr>
            <a:r>
              <a:rPr lang="pt-BR" sz="2400" b="0" i="0">
                <a:solidFill>
                  <a:schemeClr val="accent4"/>
                </a:solidFill>
                <a:effectLst/>
                <a:latin typeface="Montserrat" panose="00000500000000000000" pitchFamily="2" charset="0"/>
              </a:rPr>
              <a:t>CNN </a:t>
            </a:r>
            <a:r>
              <a:rPr lang="pt-BR" sz="2400" b="0" i="0" err="1">
                <a:solidFill>
                  <a:schemeClr val="accent4"/>
                </a:solidFill>
                <a:effectLst/>
                <a:latin typeface="Montserrat" panose="00000500000000000000" pitchFamily="2" charset="0"/>
              </a:rPr>
              <a:t>Architectures</a:t>
            </a:r>
            <a:endParaRPr lang="pt-BR" sz="2400" b="0" i="0">
              <a:solidFill>
                <a:schemeClr val="accent4"/>
              </a:solidFill>
              <a:effectLst/>
              <a:latin typeface="Montserrat" panose="00000500000000000000" pitchFamily="2" charset="0"/>
            </a:endParaRPr>
          </a:p>
        </p:txBody>
      </p:sp>
      <p:sp>
        <p:nvSpPr>
          <p:cNvPr id="3" name="CaixaDeTexto 2">
            <a:extLst>
              <a:ext uri="{FF2B5EF4-FFF2-40B4-BE49-F238E27FC236}">
                <a16:creationId xmlns:a16="http://schemas.microsoft.com/office/drawing/2014/main" id="{3CDB9B2F-7442-5683-2C8C-9100A0117F07}"/>
              </a:ext>
            </a:extLst>
          </p:cNvPr>
          <p:cNvSpPr txBox="1"/>
          <p:nvPr/>
        </p:nvSpPr>
        <p:spPr>
          <a:xfrm>
            <a:off x="714103" y="2064327"/>
            <a:ext cx="10380618" cy="2862322"/>
          </a:xfrm>
          <a:prstGeom prst="rect">
            <a:avLst/>
          </a:prstGeom>
          <a:noFill/>
        </p:spPr>
        <p:txBody>
          <a:bodyPr wrap="square">
            <a:spAutoFit/>
          </a:bodyPr>
          <a:lstStyle/>
          <a:p>
            <a:pPr>
              <a:buNone/>
            </a:pPr>
            <a:r>
              <a:rPr lang="pt-BR" dirty="0">
                <a:latin typeface="Montserrat" panose="00000500000000000000" pitchFamily="2" charset="0"/>
              </a:rPr>
              <a:t>Após as convoluções, adicionamos uma rede totalmente conectada com duas camadas densas (com </a:t>
            </a:r>
            <a:r>
              <a:rPr lang="pt-BR" dirty="0" err="1">
                <a:latin typeface="Montserrat" panose="00000500000000000000" pitchFamily="2" charset="0"/>
              </a:rPr>
              <a:t>ReLU</a:t>
            </a:r>
            <a:r>
              <a:rPr lang="pt-BR" dirty="0">
                <a:latin typeface="Montserrat" panose="00000500000000000000" pitchFamily="2" charset="0"/>
              </a:rPr>
              <a:t>) e uma camada de saída com 10 unidades (para as classes). Não usamos </a:t>
            </a:r>
            <a:r>
              <a:rPr lang="pt-BR" dirty="0" err="1">
                <a:latin typeface="Montserrat" panose="00000500000000000000" pitchFamily="2" charset="0"/>
              </a:rPr>
              <a:t>softmax</a:t>
            </a:r>
            <a:r>
              <a:rPr lang="pt-BR" dirty="0">
                <a:latin typeface="Montserrat" panose="00000500000000000000" pitchFamily="2" charset="0"/>
              </a:rPr>
              <a:t>, pois a função de perda será </a:t>
            </a:r>
            <a:r>
              <a:rPr lang="pt-BR" dirty="0" err="1">
                <a:latin typeface="Montserrat" panose="00000500000000000000" pitchFamily="2" charset="0"/>
              </a:rPr>
              <a:t>nn.CrossEntropyLoss</a:t>
            </a:r>
            <a:r>
              <a:rPr lang="pt-BR" dirty="0">
                <a:latin typeface="Montserrat" panose="00000500000000000000" pitchFamily="2" charset="0"/>
              </a:rPr>
              <a:t>. Antes da primeira camada densa, achatamos os dados (</a:t>
            </a:r>
            <a:r>
              <a:rPr lang="pt-BR" dirty="0" err="1">
                <a:latin typeface="Montserrat" panose="00000500000000000000" pitchFamily="2" charset="0"/>
              </a:rPr>
              <a:t>Flatten</a:t>
            </a:r>
            <a:r>
              <a:rPr lang="pt-BR" dirty="0">
                <a:latin typeface="Montserrat" panose="00000500000000000000" pitchFamily="2" charset="0"/>
              </a:rPr>
              <a:t>). Também incluímos duas camadas de </a:t>
            </a:r>
            <a:r>
              <a:rPr lang="pt-BR" dirty="0" err="1">
                <a:latin typeface="Montserrat" panose="00000500000000000000" pitchFamily="2" charset="0"/>
              </a:rPr>
              <a:t>dropout</a:t>
            </a:r>
            <a:r>
              <a:rPr lang="pt-BR" dirty="0">
                <a:latin typeface="Montserrat" panose="00000500000000000000" pitchFamily="2" charset="0"/>
              </a:rPr>
              <a:t> (50%) para reduzir </a:t>
            </a:r>
            <a:r>
              <a:rPr lang="pt-BR" dirty="0" err="1">
                <a:latin typeface="Montserrat" panose="00000500000000000000" pitchFamily="2" charset="0"/>
              </a:rPr>
              <a:t>overfitting</a:t>
            </a:r>
            <a:r>
              <a:rPr lang="pt-BR" dirty="0">
                <a:latin typeface="Montserrat" panose="00000500000000000000" pitchFamily="2" charset="0"/>
              </a:rPr>
              <a:t>.</a:t>
            </a:r>
            <a:br>
              <a:rPr lang="pt-BR" dirty="0">
                <a:latin typeface="Montserrat" panose="00000500000000000000" pitchFamily="2" charset="0"/>
              </a:rPr>
            </a:br>
            <a:r>
              <a:rPr lang="pt-BR" dirty="0">
                <a:latin typeface="Montserrat" panose="00000500000000000000" pitchFamily="2" charset="0"/>
              </a:rPr>
              <a:t>O primeiro </a:t>
            </a:r>
            <a:r>
              <a:rPr lang="pt-BR" dirty="0" err="1">
                <a:latin typeface="Montserrat" panose="00000500000000000000" pitchFamily="2" charset="0"/>
              </a:rPr>
              <a:t>nn.Linear</a:t>
            </a:r>
            <a:r>
              <a:rPr lang="pt-BR" dirty="0">
                <a:latin typeface="Montserrat" panose="00000500000000000000" pitchFamily="2" charset="0"/>
              </a:rPr>
              <a:t> recebe 2.304 entradas: isso vem de 256 mapas de características com tamanho 3×3 (256 × 3 × 3 = 2.304). Para evitar cálculos manuais, podemos usar </a:t>
            </a:r>
            <a:r>
              <a:rPr lang="pt-BR" dirty="0" err="1">
                <a:latin typeface="Montserrat" panose="00000500000000000000" pitchFamily="2" charset="0"/>
              </a:rPr>
              <a:t>nn.LazyLinear</a:t>
            </a:r>
            <a:r>
              <a:rPr lang="pt-BR" dirty="0">
                <a:latin typeface="Montserrat" panose="00000500000000000000" pitchFamily="2" charset="0"/>
              </a:rPr>
              <a:t>.</a:t>
            </a:r>
            <a:br>
              <a:rPr lang="pt-BR" dirty="0">
                <a:latin typeface="Montserrat" panose="00000500000000000000" pitchFamily="2" charset="0"/>
              </a:rPr>
            </a:br>
            <a:r>
              <a:rPr lang="pt-BR" dirty="0">
                <a:latin typeface="Montserrat" panose="00000500000000000000" pitchFamily="2" charset="0"/>
              </a:rPr>
              <a:t>Treinado no Fashion MNIST, esse modelo atinge cerca de 92% de acurácia no teste — melhor que redes densas simples.</a:t>
            </a:r>
          </a:p>
        </p:txBody>
      </p:sp>
    </p:spTree>
    <p:extLst>
      <p:ext uri="{BB962C8B-B14F-4D97-AF65-F5344CB8AC3E}">
        <p14:creationId xmlns:p14="http://schemas.microsoft.com/office/powerpoint/2010/main" val="1530666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C835D7-0C37-C7DF-6A52-15BC79AF907E}"/>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3FF50366-1BA7-16EB-046B-EE1885017845}"/>
              </a:ext>
            </a:extLst>
          </p:cNvPr>
          <p:cNvSpPr txBox="1"/>
          <p:nvPr/>
        </p:nvSpPr>
        <p:spPr>
          <a:xfrm>
            <a:off x="1701747" y="703509"/>
            <a:ext cx="6400800" cy="461665"/>
          </a:xfrm>
          <a:prstGeom prst="rect">
            <a:avLst/>
          </a:prstGeom>
          <a:noFill/>
        </p:spPr>
        <p:txBody>
          <a:bodyPr wrap="square">
            <a:spAutoFit/>
          </a:bodyPr>
          <a:lstStyle/>
          <a:p>
            <a:pPr algn="l" fontAlgn="base">
              <a:spcAft>
                <a:spcPts val="2400"/>
              </a:spcAft>
              <a:buNone/>
            </a:pPr>
            <a:r>
              <a:rPr lang="pt-BR" sz="2400" dirty="0">
                <a:solidFill>
                  <a:schemeClr val="accent4"/>
                </a:solidFill>
                <a:latin typeface="Montserrat" panose="00000500000000000000" pitchFamily="2" charset="0"/>
              </a:rPr>
              <a:t>LeNet-5</a:t>
            </a:r>
            <a:endParaRPr lang="pt-BR" sz="2400" b="0" i="0" dirty="0">
              <a:solidFill>
                <a:schemeClr val="accent4"/>
              </a:solidFill>
              <a:effectLst/>
              <a:latin typeface="Montserrat" panose="00000500000000000000" pitchFamily="2" charset="0"/>
            </a:endParaRPr>
          </a:p>
        </p:txBody>
      </p:sp>
      <p:pic>
        <p:nvPicPr>
          <p:cNvPr id="3" name="Imagem 2" descr="Tabela&#10;&#10;O conteúdo gerado por IA pode estar incorreto.">
            <a:extLst>
              <a:ext uri="{FF2B5EF4-FFF2-40B4-BE49-F238E27FC236}">
                <a16:creationId xmlns:a16="http://schemas.microsoft.com/office/drawing/2014/main" id="{4AD53398-4E6D-5260-7262-AF8AD49073C2}"/>
              </a:ext>
            </a:extLst>
          </p:cNvPr>
          <p:cNvPicPr>
            <a:picLocks noChangeAspect="1"/>
          </p:cNvPicPr>
          <p:nvPr/>
        </p:nvPicPr>
        <p:blipFill>
          <a:blip r:embed="rId2"/>
          <a:stretch>
            <a:fillRect/>
          </a:stretch>
        </p:blipFill>
        <p:spPr>
          <a:xfrm>
            <a:off x="7332617" y="1261800"/>
            <a:ext cx="3998922" cy="4334399"/>
          </a:xfrm>
          <a:prstGeom prst="rect">
            <a:avLst/>
          </a:prstGeom>
        </p:spPr>
      </p:pic>
      <p:sp>
        <p:nvSpPr>
          <p:cNvPr id="5" name="CaixaDeTexto 4">
            <a:extLst>
              <a:ext uri="{FF2B5EF4-FFF2-40B4-BE49-F238E27FC236}">
                <a16:creationId xmlns:a16="http://schemas.microsoft.com/office/drawing/2014/main" id="{510634AC-307E-10EA-54F9-D4292E9EE0A8}"/>
              </a:ext>
            </a:extLst>
          </p:cNvPr>
          <p:cNvSpPr txBox="1"/>
          <p:nvPr/>
        </p:nvSpPr>
        <p:spPr>
          <a:xfrm>
            <a:off x="304800" y="1307519"/>
            <a:ext cx="7027817" cy="4247317"/>
          </a:xfrm>
          <a:prstGeom prst="rect">
            <a:avLst/>
          </a:prstGeom>
          <a:noFill/>
        </p:spPr>
        <p:txBody>
          <a:bodyPr wrap="square">
            <a:spAutoFit/>
          </a:bodyPr>
          <a:lstStyle/>
          <a:p>
            <a:pPr>
              <a:buNone/>
            </a:pPr>
            <a:r>
              <a:rPr lang="pt-BR" dirty="0">
                <a:latin typeface="Montserrat" panose="00000500000000000000" pitchFamily="2" charset="0"/>
              </a:rPr>
              <a:t>A LeNet-5, criada por Yann </a:t>
            </a:r>
            <a:r>
              <a:rPr lang="pt-BR" dirty="0" err="1">
                <a:latin typeface="Montserrat" panose="00000500000000000000" pitchFamily="2" charset="0"/>
              </a:rPr>
              <a:t>LeCun</a:t>
            </a:r>
            <a:r>
              <a:rPr lang="pt-BR" dirty="0">
                <a:latin typeface="Montserrat" panose="00000500000000000000" pitchFamily="2" charset="0"/>
              </a:rPr>
              <a:t> em 1998, é uma das arquiteturas de CNN mais conhecidas, usada para reconhecimento de dígitos manuscritos (MNIST). Ela é composta por uma sequência de camadas convolucionais e de </a:t>
            </a:r>
            <a:r>
              <a:rPr lang="pt-BR" dirty="0" err="1">
                <a:latin typeface="Montserrat" panose="00000500000000000000" pitchFamily="2" charset="0"/>
              </a:rPr>
              <a:t>pooling</a:t>
            </a:r>
            <a:r>
              <a:rPr lang="pt-BR" dirty="0">
                <a:latin typeface="Montserrat" panose="00000500000000000000" pitchFamily="2" charset="0"/>
              </a:rPr>
              <a:t>, seguidas por camadas totalmente conectadas. A tabela mostra sua estrutura:</a:t>
            </a:r>
          </a:p>
          <a:p>
            <a:pPr>
              <a:buFont typeface="Arial" panose="020B0604020202020204" pitchFamily="34" charset="0"/>
              <a:buChar char="•"/>
            </a:pPr>
            <a:r>
              <a:rPr lang="pt-BR" b="1" dirty="0">
                <a:latin typeface="Montserrat" panose="00000500000000000000" pitchFamily="2" charset="0"/>
              </a:rPr>
              <a:t>Entrada:</a:t>
            </a:r>
            <a:r>
              <a:rPr lang="pt-BR" dirty="0">
                <a:latin typeface="Montserrat" panose="00000500000000000000" pitchFamily="2" charset="0"/>
              </a:rPr>
              <a:t> imagem 32×32.</a:t>
            </a:r>
          </a:p>
          <a:p>
            <a:pPr>
              <a:buFont typeface="Arial" panose="020B0604020202020204" pitchFamily="34" charset="0"/>
              <a:buChar char="•"/>
            </a:pPr>
            <a:r>
              <a:rPr lang="pt-BR" b="1" dirty="0">
                <a:latin typeface="Montserrat" panose="00000500000000000000" pitchFamily="2" charset="0"/>
              </a:rPr>
              <a:t>C1:</a:t>
            </a:r>
            <a:r>
              <a:rPr lang="pt-BR" dirty="0">
                <a:latin typeface="Montserrat" panose="00000500000000000000" pitchFamily="2" charset="0"/>
              </a:rPr>
              <a:t> convolução com 6 mapas (5×5), ativação </a:t>
            </a:r>
            <a:r>
              <a:rPr lang="pt-BR" dirty="0" err="1">
                <a:latin typeface="Montserrat" panose="00000500000000000000" pitchFamily="2" charset="0"/>
              </a:rPr>
              <a:t>tanh</a:t>
            </a:r>
            <a:r>
              <a:rPr lang="pt-BR" dirty="0">
                <a:latin typeface="Montserrat" panose="00000500000000000000" pitchFamily="2" charset="0"/>
              </a:rPr>
              <a:t>.</a:t>
            </a:r>
          </a:p>
          <a:p>
            <a:pPr>
              <a:buFont typeface="Arial" panose="020B0604020202020204" pitchFamily="34" charset="0"/>
              <a:buChar char="•"/>
            </a:pPr>
            <a:r>
              <a:rPr lang="pt-BR" b="1" dirty="0">
                <a:latin typeface="Montserrat" panose="00000500000000000000" pitchFamily="2" charset="0"/>
              </a:rPr>
              <a:t>S2:</a:t>
            </a:r>
            <a:r>
              <a:rPr lang="pt-BR" dirty="0">
                <a:latin typeface="Montserrat" panose="00000500000000000000" pitchFamily="2" charset="0"/>
              </a:rPr>
              <a:t> </a:t>
            </a:r>
            <a:r>
              <a:rPr lang="pt-BR" dirty="0" err="1">
                <a:latin typeface="Montserrat" panose="00000500000000000000" pitchFamily="2" charset="0"/>
              </a:rPr>
              <a:t>pooling</a:t>
            </a:r>
            <a:r>
              <a:rPr lang="pt-BR" dirty="0">
                <a:latin typeface="Montserrat" panose="00000500000000000000" pitchFamily="2" charset="0"/>
              </a:rPr>
              <a:t> médio com 6 mapas (2×2), ativação </a:t>
            </a:r>
            <a:r>
              <a:rPr lang="pt-BR" dirty="0" err="1">
                <a:latin typeface="Montserrat" panose="00000500000000000000" pitchFamily="2" charset="0"/>
              </a:rPr>
              <a:t>tanh</a:t>
            </a:r>
            <a:r>
              <a:rPr lang="pt-BR" dirty="0">
                <a:latin typeface="Montserrat" panose="00000500000000000000" pitchFamily="2" charset="0"/>
              </a:rPr>
              <a:t>.</a:t>
            </a:r>
          </a:p>
          <a:p>
            <a:pPr>
              <a:buFont typeface="Arial" panose="020B0604020202020204" pitchFamily="34" charset="0"/>
              <a:buChar char="•"/>
            </a:pPr>
            <a:r>
              <a:rPr lang="pt-BR" b="1" dirty="0">
                <a:latin typeface="Montserrat" panose="00000500000000000000" pitchFamily="2" charset="0"/>
              </a:rPr>
              <a:t>C3:</a:t>
            </a:r>
            <a:r>
              <a:rPr lang="pt-BR" dirty="0">
                <a:latin typeface="Montserrat" panose="00000500000000000000" pitchFamily="2" charset="0"/>
              </a:rPr>
              <a:t> convolução com 16 mapas (5×5), ativação </a:t>
            </a:r>
            <a:r>
              <a:rPr lang="pt-BR" dirty="0" err="1">
                <a:latin typeface="Montserrat" panose="00000500000000000000" pitchFamily="2" charset="0"/>
              </a:rPr>
              <a:t>tanh</a:t>
            </a:r>
            <a:r>
              <a:rPr lang="pt-BR" dirty="0">
                <a:latin typeface="Montserrat" panose="00000500000000000000" pitchFamily="2" charset="0"/>
              </a:rPr>
              <a:t>.</a:t>
            </a:r>
          </a:p>
          <a:p>
            <a:pPr>
              <a:buFont typeface="Arial" panose="020B0604020202020204" pitchFamily="34" charset="0"/>
              <a:buChar char="•"/>
            </a:pPr>
            <a:r>
              <a:rPr lang="pt-BR" b="1" dirty="0">
                <a:latin typeface="Montserrat" panose="00000500000000000000" pitchFamily="2" charset="0"/>
              </a:rPr>
              <a:t>S4:</a:t>
            </a:r>
            <a:r>
              <a:rPr lang="pt-BR" dirty="0">
                <a:latin typeface="Montserrat" panose="00000500000000000000" pitchFamily="2" charset="0"/>
              </a:rPr>
              <a:t> </a:t>
            </a:r>
            <a:r>
              <a:rPr lang="pt-BR" dirty="0" err="1">
                <a:latin typeface="Montserrat" panose="00000500000000000000" pitchFamily="2" charset="0"/>
              </a:rPr>
              <a:t>pooling</a:t>
            </a:r>
            <a:r>
              <a:rPr lang="pt-BR" dirty="0">
                <a:latin typeface="Montserrat" panose="00000500000000000000" pitchFamily="2" charset="0"/>
              </a:rPr>
              <a:t> médio com 16 mapas (2×2), ativação </a:t>
            </a:r>
            <a:r>
              <a:rPr lang="pt-BR" dirty="0" err="1">
                <a:latin typeface="Montserrat" panose="00000500000000000000" pitchFamily="2" charset="0"/>
              </a:rPr>
              <a:t>tanh</a:t>
            </a:r>
            <a:r>
              <a:rPr lang="pt-BR" dirty="0">
                <a:latin typeface="Montserrat" panose="00000500000000000000" pitchFamily="2" charset="0"/>
              </a:rPr>
              <a:t>.</a:t>
            </a:r>
          </a:p>
          <a:p>
            <a:pPr>
              <a:buFont typeface="Arial" panose="020B0604020202020204" pitchFamily="34" charset="0"/>
              <a:buChar char="•"/>
            </a:pPr>
            <a:r>
              <a:rPr lang="pt-BR" b="1" dirty="0">
                <a:latin typeface="Montserrat" panose="00000500000000000000" pitchFamily="2" charset="0"/>
              </a:rPr>
              <a:t>C5:</a:t>
            </a:r>
            <a:r>
              <a:rPr lang="pt-BR" dirty="0">
                <a:latin typeface="Montserrat" panose="00000500000000000000" pitchFamily="2" charset="0"/>
              </a:rPr>
              <a:t> convolução com 120 mapas (5×5), ativação </a:t>
            </a:r>
            <a:r>
              <a:rPr lang="pt-BR" dirty="0" err="1">
                <a:latin typeface="Montserrat" panose="00000500000000000000" pitchFamily="2" charset="0"/>
              </a:rPr>
              <a:t>tanh</a:t>
            </a:r>
            <a:r>
              <a:rPr lang="pt-BR" dirty="0">
                <a:latin typeface="Montserrat" panose="00000500000000000000" pitchFamily="2" charset="0"/>
              </a:rPr>
              <a:t>.</a:t>
            </a:r>
          </a:p>
          <a:p>
            <a:pPr>
              <a:buFont typeface="Arial" panose="020B0604020202020204" pitchFamily="34" charset="0"/>
              <a:buChar char="•"/>
            </a:pPr>
            <a:r>
              <a:rPr lang="pt-BR" b="1" dirty="0">
                <a:latin typeface="Montserrat" panose="00000500000000000000" pitchFamily="2" charset="0"/>
              </a:rPr>
              <a:t>F6:</a:t>
            </a:r>
            <a:r>
              <a:rPr lang="pt-BR" dirty="0">
                <a:latin typeface="Montserrat" panose="00000500000000000000" pitchFamily="2" charset="0"/>
              </a:rPr>
              <a:t> camada totalmente conectada com 84 neurônios, ativação </a:t>
            </a:r>
            <a:r>
              <a:rPr lang="pt-BR" dirty="0" err="1">
                <a:latin typeface="Montserrat" panose="00000500000000000000" pitchFamily="2" charset="0"/>
              </a:rPr>
              <a:t>tanh</a:t>
            </a:r>
            <a:r>
              <a:rPr lang="pt-BR" dirty="0">
                <a:latin typeface="Montserrat" panose="00000500000000000000" pitchFamily="2" charset="0"/>
              </a:rPr>
              <a:t>.</a:t>
            </a:r>
          </a:p>
          <a:p>
            <a:pPr>
              <a:buFont typeface="Arial" panose="020B0604020202020204" pitchFamily="34" charset="0"/>
              <a:buChar char="•"/>
            </a:pPr>
            <a:r>
              <a:rPr lang="pt-BR" b="1" dirty="0">
                <a:latin typeface="Montserrat" panose="00000500000000000000" pitchFamily="2" charset="0"/>
              </a:rPr>
              <a:t>Saída:</a:t>
            </a:r>
            <a:r>
              <a:rPr lang="pt-BR" dirty="0">
                <a:latin typeface="Montserrat" panose="00000500000000000000" pitchFamily="2" charset="0"/>
              </a:rPr>
              <a:t> 10 neurônios, ativação RBF.</a:t>
            </a:r>
          </a:p>
        </p:txBody>
      </p:sp>
    </p:spTree>
    <p:extLst>
      <p:ext uri="{BB962C8B-B14F-4D97-AF65-F5344CB8AC3E}">
        <p14:creationId xmlns:p14="http://schemas.microsoft.com/office/powerpoint/2010/main" val="2130346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987CD9-05FF-9A59-4267-41F9DE0B0590}"/>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A85722BB-EB72-F88F-3E7C-A4F96DA3FBCB}"/>
              </a:ext>
            </a:extLst>
          </p:cNvPr>
          <p:cNvSpPr txBox="1"/>
          <p:nvPr/>
        </p:nvSpPr>
        <p:spPr>
          <a:xfrm>
            <a:off x="1658204" y="877680"/>
            <a:ext cx="6400800" cy="461665"/>
          </a:xfrm>
          <a:prstGeom prst="rect">
            <a:avLst/>
          </a:prstGeom>
          <a:noFill/>
        </p:spPr>
        <p:txBody>
          <a:bodyPr wrap="square">
            <a:spAutoFit/>
          </a:bodyPr>
          <a:lstStyle/>
          <a:p>
            <a:pPr algn="l" fontAlgn="base">
              <a:spcAft>
                <a:spcPts val="2400"/>
              </a:spcAft>
              <a:buNone/>
            </a:pPr>
            <a:r>
              <a:rPr lang="pt-BR" sz="2400">
                <a:solidFill>
                  <a:schemeClr val="accent4"/>
                </a:solidFill>
                <a:latin typeface="Montserrat" panose="00000500000000000000" pitchFamily="2" charset="0"/>
              </a:rPr>
              <a:t>LeNet-5</a:t>
            </a:r>
            <a:endParaRPr lang="pt-BR" sz="2400" b="0" i="0">
              <a:solidFill>
                <a:schemeClr val="accent4"/>
              </a:solidFill>
              <a:effectLst/>
              <a:latin typeface="Montserrat" panose="00000500000000000000" pitchFamily="2" charset="0"/>
            </a:endParaRPr>
          </a:p>
        </p:txBody>
      </p:sp>
      <p:sp>
        <p:nvSpPr>
          <p:cNvPr id="3" name="CaixaDeTexto 2">
            <a:extLst>
              <a:ext uri="{FF2B5EF4-FFF2-40B4-BE49-F238E27FC236}">
                <a16:creationId xmlns:a16="http://schemas.microsoft.com/office/drawing/2014/main" id="{75E386F4-0B7C-3865-04DB-572FFA399387}"/>
              </a:ext>
            </a:extLst>
          </p:cNvPr>
          <p:cNvSpPr txBox="1"/>
          <p:nvPr/>
        </p:nvSpPr>
        <p:spPr>
          <a:xfrm>
            <a:off x="322217" y="1971378"/>
            <a:ext cx="5773783" cy="2585323"/>
          </a:xfrm>
          <a:prstGeom prst="rect">
            <a:avLst/>
          </a:prstGeom>
          <a:noFill/>
        </p:spPr>
        <p:txBody>
          <a:bodyPr wrap="square">
            <a:spAutoFit/>
          </a:bodyPr>
          <a:lstStyle/>
          <a:p>
            <a:r>
              <a:rPr lang="pt-BR" dirty="0">
                <a:latin typeface="Montserrat" panose="00000500000000000000" pitchFamily="2" charset="0"/>
              </a:rPr>
              <a:t>A LeNet-5 é semelhante às </a:t>
            </a:r>
            <a:r>
              <a:rPr lang="pt-BR" dirty="0" err="1">
                <a:latin typeface="Montserrat" panose="00000500000000000000" pitchFamily="2" charset="0"/>
              </a:rPr>
              <a:t>CNNs</a:t>
            </a:r>
            <a:r>
              <a:rPr lang="pt-BR" dirty="0">
                <a:latin typeface="Montserrat" panose="00000500000000000000" pitchFamily="2" charset="0"/>
              </a:rPr>
              <a:t> modernas: pilha de convoluções e </a:t>
            </a:r>
            <a:r>
              <a:rPr lang="pt-BR" dirty="0" err="1">
                <a:latin typeface="Montserrat" panose="00000500000000000000" pitchFamily="2" charset="0"/>
              </a:rPr>
              <a:t>pooling</a:t>
            </a:r>
            <a:r>
              <a:rPr lang="pt-BR" dirty="0">
                <a:latin typeface="Montserrat" panose="00000500000000000000" pitchFamily="2" charset="0"/>
              </a:rPr>
              <a:t> seguida por camadas densas. A principal diferença está nas funções de ativação: hoje usamos </a:t>
            </a:r>
            <a:r>
              <a:rPr lang="pt-BR" dirty="0" err="1">
                <a:latin typeface="Montserrat" panose="00000500000000000000" pitchFamily="2" charset="0"/>
              </a:rPr>
              <a:t>ReLU</a:t>
            </a:r>
            <a:r>
              <a:rPr lang="pt-BR" dirty="0">
                <a:latin typeface="Montserrat" panose="00000500000000000000" pitchFamily="2" charset="0"/>
              </a:rPr>
              <a:t> em vez de </a:t>
            </a:r>
            <a:r>
              <a:rPr lang="pt-BR" dirty="0" err="1">
                <a:latin typeface="Montserrat" panose="00000500000000000000" pitchFamily="2" charset="0"/>
              </a:rPr>
              <a:t>tanh</a:t>
            </a:r>
            <a:r>
              <a:rPr lang="pt-BR" dirty="0">
                <a:latin typeface="Montserrat" panose="00000500000000000000" pitchFamily="2" charset="0"/>
              </a:rPr>
              <a:t> e </a:t>
            </a:r>
            <a:r>
              <a:rPr lang="pt-BR" dirty="0" err="1">
                <a:latin typeface="Montserrat" panose="00000500000000000000" pitchFamily="2" charset="0"/>
              </a:rPr>
              <a:t>softmax</a:t>
            </a:r>
            <a:r>
              <a:rPr lang="pt-BR" dirty="0">
                <a:latin typeface="Montserrat" panose="00000500000000000000" pitchFamily="2" charset="0"/>
              </a:rPr>
              <a:t> em vez de RBF. Outras diferenças são menores e não afetam muito o desempenho. Apesar de antiga, LeNet-5 foi um marco e ainda é usada como referência em estudos e demonstrações.</a:t>
            </a:r>
          </a:p>
        </p:txBody>
      </p:sp>
      <p:pic>
        <p:nvPicPr>
          <p:cNvPr id="5" name="Imagem 4" descr="Gráfico&#10;&#10;O conteúdo gerado por IA pode estar incorreto.">
            <a:extLst>
              <a:ext uri="{FF2B5EF4-FFF2-40B4-BE49-F238E27FC236}">
                <a16:creationId xmlns:a16="http://schemas.microsoft.com/office/drawing/2014/main" id="{5639712E-CB06-1064-B4C4-A868B6D323BD}"/>
              </a:ext>
            </a:extLst>
          </p:cNvPr>
          <p:cNvPicPr>
            <a:picLocks noChangeAspect="1"/>
          </p:cNvPicPr>
          <p:nvPr/>
        </p:nvPicPr>
        <p:blipFill>
          <a:blip r:embed="rId2"/>
          <a:stretch>
            <a:fillRect/>
          </a:stretch>
        </p:blipFill>
        <p:spPr>
          <a:xfrm>
            <a:off x="6635304" y="2241193"/>
            <a:ext cx="4502959" cy="2514951"/>
          </a:xfrm>
          <a:prstGeom prst="rect">
            <a:avLst/>
          </a:prstGeom>
        </p:spPr>
      </p:pic>
    </p:spTree>
    <p:extLst>
      <p:ext uri="{BB962C8B-B14F-4D97-AF65-F5344CB8AC3E}">
        <p14:creationId xmlns:p14="http://schemas.microsoft.com/office/powerpoint/2010/main" val="29521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8966BE-627B-25A4-A611-0913421EEB08}"/>
            </a:ext>
          </a:extLst>
        </p:cNvPr>
        <p:cNvGrpSpPr/>
        <p:nvPr/>
      </p:nvGrpSpPr>
      <p:grpSpPr>
        <a:xfrm>
          <a:off x="0" y="0"/>
          <a:ext cx="0" cy="0"/>
          <a:chOff x="0" y="0"/>
          <a:chExt cx="0" cy="0"/>
        </a:xfrm>
      </p:grpSpPr>
      <p:sp>
        <p:nvSpPr>
          <p:cNvPr id="5" name="CaixaDeTexto 4">
            <a:extLst>
              <a:ext uri="{FF2B5EF4-FFF2-40B4-BE49-F238E27FC236}">
                <a16:creationId xmlns:a16="http://schemas.microsoft.com/office/drawing/2014/main" id="{326D632F-146C-48A7-DB11-545A00FE34AE}"/>
              </a:ext>
            </a:extLst>
          </p:cNvPr>
          <p:cNvSpPr txBox="1"/>
          <p:nvPr/>
        </p:nvSpPr>
        <p:spPr>
          <a:xfrm>
            <a:off x="341194" y="1859339"/>
            <a:ext cx="5754806" cy="3139321"/>
          </a:xfrm>
          <a:prstGeom prst="rect">
            <a:avLst/>
          </a:prstGeom>
          <a:noFill/>
        </p:spPr>
        <p:txBody>
          <a:bodyPr wrap="square">
            <a:spAutoFit/>
          </a:bodyPr>
          <a:lstStyle/>
          <a:p>
            <a:r>
              <a:rPr lang="pt-BR" dirty="0" err="1">
                <a:latin typeface="Montserrat" panose="00000500000000000000" pitchFamily="2" charset="0"/>
              </a:rPr>
              <a:t>AlexNet</a:t>
            </a:r>
            <a:r>
              <a:rPr lang="pt-BR" dirty="0">
                <a:latin typeface="Montserrat" panose="00000500000000000000" pitchFamily="2" charset="0"/>
              </a:rPr>
              <a:t> é uma rede neural convolucional que revolucionou a visão computacional ao vencer o desafio ILSVRC em 2012 com taxa de erro top-5 de apenas 17%, contra 26% do segundo colocado. Criada por Alex </a:t>
            </a:r>
            <a:r>
              <a:rPr lang="pt-BR" dirty="0" err="1">
                <a:latin typeface="Montserrat" panose="00000500000000000000" pitchFamily="2" charset="0"/>
              </a:rPr>
              <a:t>Krizhevsky</a:t>
            </a:r>
            <a:r>
              <a:rPr lang="pt-BR" dirty="0">
                <a:latin typeface="Montserrat" panose="00000500000000000000" pitchFamily="2" charset="0"/>
              </a:rPr>
              <a:t>, Ilya </a:t>
            </a:r>
            <a:r>
              <a:rPr lang="pt-BR" dirty="0" err="1">
                <a:latin typeface="Montserrat" panose="00000500000000000000" pitchFamily="2" charset="0"/>
              </a:rPr>
              <a:t>Sutskever</a:t>
            </a:r>
            <a:r>
              <a:rPr lang="pt-BR" dirty="0">
                <a:latin typeface="Montserrat" panose="00000500000000000000" pitchFamily="2" charset="0"/>
              </a:rPr>
              <a:t> e Geoffrey </a:t>
            </a:r>
            <a:r>
              <a:rPr lang="pt-BR" dirty="0" err="1">
                <a:latin typeface="Montserrat" panose="00000500000000000000" pitchFamily="2" charset="0"/>
              </a:rPr>
              <a:t>Hinton</a:t>
            </a:r>
            <a:r>
              <a:rPr lang="pt-BR" dirty="0">
                <a:latin typeface="Montserrat" panose="00000500000000000000" pitchFamily="2" charset="0"/>
              </a:rPr>
              <a:t>, ela é semelhante à LeNet-5, mas muito maior e mais profunda. A inovação foi empilhar várias camadas convolucionais diretamente, sem </a:t>
            </a:r>
            <a:r>
              <a:rPr lang="pt-BR" dirty="0" err="1">
                <a:latin typeface="Montserrat" panose="00000500000000000000" pitchFamily="2" charset="0"/>
              </a:rPr>
              <a:t>pooling</a:t>
            </a:r>
            <a:r>
              <a:rPr lang="pt-BR" dirty="0">
                <a:latin typeface="Montserrat" panose="00000500000000000000" pitchFamily="2" charset="0"/>
              </a:rPr>
              <a:t> após cada convolução, permitindo extrair características mais complexas.</a:t>
            </a:r>
          </a:p>
        </p:txBody>
      </p:sp>
      <p:sp>
        <p:nvSpPr>
          <p:cNvPr id="2" name="CaixaDeTexto 1">
            <a:extLst>
              <a:ext uri="{FF2B5EF4-FFF2-40B4-BE49-F238E27FC236}">
                <a16:creationId xmlns:a16="http://schemas.microsoft.com/office/drawing/2014/main" id="{C4B083B8-F92A-3593-FC4D-EDACF1B46928}"/>
              </a:ext>
            </a:extLst>
          </p:cNvPr>
          <p:cNvSpPr txBox="1"/>
          <p:nvPr/>
        </p:nvSpPr>
        <p:spPr>
          <a:xfrm>
            <a:off x="1494430" y="804217"/>
            <a:ext cx="6400800" cy="461665"/>
          </a:xfrm>
          <a:prstGeom prst="rect">
            <a:avLst/>
          </a:prstGeom>
          <a:noFill/>
        </p:spPr>
        <p:txBody>
          <a:bodyPr wrap="square">
            <a:spAutoFit/>
          </a:bodyPr>
          <a:lstStyle/>
          <a:p>
            <a:pPr algn="l" fontAlgn="base">
              <a:spcAft>
                <a:spcPts val="2400"/>
              </a:spcAft>
              <a:buNone/>
            </a:pPr>
            <a:r>
              <a:rPr lang="pt-BR" sz="2400" b="0" i="0" err="1">
                <a:solidFill>
                  <a:schemeClr val="accent4"/>
                </a:solidFill>
                <a:effectLst/>
                <a:latin typeface="Montserrat" panose="00000500000000000000" pitchFamily="2" charset="0"/>
              </a:rPr>
              <a:t>AlexNet</a:t>
            </a:r>
            <a:endParaRPr lang="pt-BR" sz="2400" b="0" i="0">
              <a:solidFill>
                <a:schemeClr val="accent4"/>
              </a:solidFill>
              <a:effectLst/>
              <a:latin typeface="Montserrat" panose="00000500000000000000" pitchFamily="2" charset="0"/>
            </a:endParaRPr>
          </a:p>
        </p:txBody>
      </p:sp>
      <p:pic>
        <p:nvPicPr>
          <p:cNvPr id="4" name="Imagem 3">
            <a:extLst>
              <a:ext uri="{FF2B5EF4-FFF2-40B4-BE49-F238E27FC236}">
                <a16:creationId xmlns:a16="http://schemas.microsoft.com/office/drawing/2014/main" id="{A1DD83C2-B9FE-4B52-8843-F9AAD15ECFD3}"/>
              </a:ext>
            </a:extLst>
          </p:cNvPr>
          <p:cNvPicPr>
            <a:picLocks noChangeAspect="1"/>
          </p:cNvPicPr>
          <p:nvPr/>
        </p:nvPicPr>
        <p:blipFill>
          <a:blip r:embed="rId2"/>
          <a:stretch>
            <a:fillRect/>
          </a:stretch>
        </p:blipFill>
        <p:spPr>
          <a:xfrm>
            <a:off x="6359857" y="1709496"/>
            <a:ext cx="4981434" cy="3439005"/>
          </a:xfrm>
          <a:prstGeom prst="rect">
            <a:avLst/>
          </a:prstGeom>
        </p:spPr>
      </p:pic>
    </p:spTree>
    <p:extLst>
      <p:ext uri="{BB962C8B-B14F-4D97-AF65-F5344CB8AC3E}">
        <p14:creationId xmlns:p14="http://schemas.microsoft.com/office/powerpoint/2010/main" val="5219430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B201D280CC1A3048B2747D95AEE83B38" ma:contentTypeVersion="11" ma:contentTypeDescription="Crie um novo documento." ma:contentTypeScope="" ma:versionID="e5dbd6cbd0c2c78455071ba41b0aa5a9">
  <xsd:schema xmlns:xsd="http://www.w3.org/2001/XMLSchema" xmlns:xs="http://www.w3.org/2001/XMLSchema" xmlns:p="http://schemas.microsoft.com/office/2006/metadata/properties" xmlns:ns2="e7ab74db-4238-406f-8cb3-c3fd899d474d" xmlns:ns3="2a6c6581-5816-4834-9ce9-3d5d3369796b" targetNamespace="http://schemas.microsoft.com/office/2006/metadata/properties" ma:root="true" ma:fieldsID="b5c1307a64ab6279800fc0351fcd2422" ns2:_="" ns3:_="">
    <xsd:import namespace="e7ab74db-4238-406f-8cb3-c3fd899d474d"/>
    <xsd:import namespace="2a6c6581-5816-4834-9ce9-3d5d3369796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7ab74db-4238-406f-8cb3-c3fd899d47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lcf76f155ced4ddcb4097134ff3c332f" ma:index="12" nillable="true" ma:taxonomy="true" ma:internalName="lcf76f155ced4ddcb4097134ff3c332f" ma:taxonomyFieldName="MediaServiceImageTags" ma:displayName="Marcações de imagem" ma:readOnly="false" ma:fieldId="{5cf76f15-5ced-4ddc-b409-7134ff3c332f}" ma:taxonomyMulti="true" ma:sspId="43d1b825-f36c-4a44-b9f3-096f26119b7b" ma:termSetId="09814cd3-568e-fe90-9814-8d621ff8fb84" ma:anchorId="fba54fb3-c3e1-fe81-a776-ca4b69148c4d" ma:open="true" ma:isKeyword="false">
      <xsd:complexType>
        <xsd:sequence>
          <xsd:element ref="pc:Terms" minOccurs="0" maxOccurs="1"/>
        </xsd:sequence>
      </xsd:complex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a6c6581-5816-4834-9ce9-3d5d3369796b"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85c90cd8-fe14-48ec-92ce-29aaa205d679}" ma:internalName="TaxCatchAll" ma:showField="CatchAllData" ma:web="2a6c6581-5816-4834-9ce9-3d5d3369796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e7ab74db-4238-406f-8cb3-c3fd899d474d">
      <Terms xmlns="http://schemas.microsoft.com/office/infopath/2007/PartnerControls"/>
    </lcf76f155ced4ddcb4097134ff3c332f>
    <TaxCatchAll xmlns="2a6c6581-5816-4834-9ce9-3d5d3369796b" xsi:nil="true"/>
  </documentManagement>
</p:properties>
</file>

<file path=customXml/itemProps1.xml><?xml version="1.0" encoding="utf-8"?>
<ds:datastoreItem xmlns:ds="http://schemas.openxmlformats.org/officeDocument/2006/customXml" ds:itemID="{6734BA97-2AE6-4D02-91E9-18CE6AD65C2A}">
  <ds:schemaRefs>
    <ds:schemaRef ds:uri="2a6c6581-5816-4834-9ce9-3d5d3369796b"/>
    <ds:schemaRef ds:uri="e7ab74db-4238-406f-8cb3-c3fd899d474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BC65A53-CB5D-4A46-8B09-F3CCAA881430}">
  <ds:schemaRefs>
    <ds:schemaRef ds:uri="http://schemas.microsoft.com/sharepoint/v3/contenttype/forms"/>
  </ds:schemaRefs>
</ds:datastoreItem>
</file>

<file path=customXml/itemProps3.xml><?xml version="1.0" encoding="utf-8"?>
<ds:datastoreItem xmlns:ds="http://schemas.openxmlformats.org/officeDocument/2006/customXml" ds:itemID="{8E3EC452-5DD7-4E00-B1B3-1BE808B23149}">
  <ds:schemaRefs>
    <ds:schemaRef ds:uri="http://purl.org/dc/terms/"/>
    <ds:schemaRef ds:uri="http://schemas.microsoft.com/office/infopath/2007/PartnerControls"/>
    <ds:schemaRef ds:uri="http://www.w3.org/XML/1998/namespace"/>
    <ds:schemaRef ds:uri="http://purl.org/dc/elements/1.1/"/>
    <ds:schemaRef ds:uri="http://schemas.microsoft.com/office/2006/documentManagement/types"/>
    <ds:schemaRef ds:uri="http://purl.org/dc/dcmitype/"/>
    <ds:schemaRef ds:uri="http://schemas.openxmlformats.org/package/2006/metadata/core-properties"/>
    <ds:schemaRef ds:uri="2a6c6581-5816-4834-9ce9-3d5d3369796b"/>
    <ds:schemaRef ds:uri="e7ab74db-4238-406f-8cb3-c3fd899d474d"/>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131</TotalTime>
  <Words>3544</Words>
  <Application>Microsoft Office PowerPoint</Application>
  <PresentationFormat>Widescreen</PresentationFormat>
  <Paragraphs>105</Paragraphs>
  <Slides>36</Slides>
  <Notes>0</Notes>
  <HiddenSlides>0</HiddenSlides>
  <MMClips>0</MMClips>
  <ScaleCrop>false</ScaleCrop>
  <HeadingPairs>
    <vt:vector size="4" baseType="variant">
      <vt:variant>
        <vt:lpstr>Tema</vt:lpstr>
      </vt:variant>
      <vt:variant>
        <vt:i4>1</vt:i4>
      </vt:variant>
      <vt:variant>
        <vt:lpstr>Títulos de slides</vt:lpstr>
      </vt:variant>
      <vt:variant>
        <vt:i4>36</vt:i4>
      </vt:variant>
    </vt:vector>
  </HeadingPairs>
  <TitlesOfParts>
    <vt:vector size="37" baseType="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Susanna Johns</dc:creator>
  <cp:lastModifiedBy>Wington Vital</cp:lastModifiedBy>
  <cp:revision>2</cp:revision>
  <dcterms:created xsi:type="dcterms:W3CDTF">2024-12-02T21:15:35Z</dcterms:created>
  <dcterms:modified xsi:type="dcterms:W3CDTF">2025-12-10T18:15:03Z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0x010100B201D280CC1A3048B2747D95AEE83B38</vt:lpwstr>
  </property>
  <property fmtid="{D5CDD505-2E9C-101B-9397-08002B2CF9AE}" pid="3" name="MediaServiceImageTags">
    <vt:lpwstr/>
  </property>
</Properties>
</file>